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8"/>
  </p:notesMasterIdLst>
  <p:sldIdLst>
    <p:sldId id="256" r:id="rId2"/>
    <p:sldId id="257" r:id="rId3"/>
    <p:sldId id="258" r:id="rId4"/>
    <p:sldId id="259" r:id="rId5"/>
    <p:sldId id="260" r:id="rId6"/>
    <p:sldId id="460" r:id="rId7"/>
    <p:sldId id="461" r:id="rId8"/>
    <p:sldId id="462" r:id="rId9"/>
    <p:sldId id="463" r:id="rId10"/>
    <p:sldId id="464" r:id="rId11"/>
    <p:sldId id="465" r:id="rId12"/>
    <p:sldId id="466" r:id="rId13"/>
    <p:sldId id="467" r:id="rId14"/>
    <p:sldId id="468" r:id="rId15"/>
    <p:sldId id="469" r:id="rId16"/>
    <p:sldId id="470" r:id="rId17"/>
    <p:sldId id="471" r:id="rId18"/>
    <p:sldId id="472" r:id="rId19"/>
    <p:sldId id="473" r:id="rId20"/>
    <p:sldId id="474" r:id="rId21"/>
    <p:sldId id="475" r:id="rId22"/>
    <p:sldId id="476" r:id="rId23"/>
    <p:sldId id="477" r:id="rId24"/>
    <p:sldId id="478" r:id="rId25"/>
    <p:sldId id="479" r:id="rId26"/>
    <p:sldId id="480" r:id="rId27"/>
    <p:sldId id="481" r:id="rId28"/>
    <p:sldId id="482" r:id="rId29"/>
    <p:sldId id="483" r:id="rId30"/>
    <p:sldId id="484" r:id="rId31"/>
    <p:sldId id="485" r:id="rId32"/>
    <p:sldId id="486" r:id="rId33"/>
    <p:sldId id="487" r:id="rId34"/>
    <p:sldId id="488" r:id="rId35"/>
    <p:sldId id="489" r:id="rId36"/>
    <p:sldId id="490" r:id="rId37"/>
    <p:sldId id="491" r:id="rId38"/>
    <p:sldId id="492" r:id="rId39"/>
    <p:sldId id="493" r:id="rId40"/>
    <p:sldId id="402" r:id="rId41"/>
    <p:sldId id="403" r:id="rId42"/>
    <p:sldId id="404" r:id="rId43"/>
    <p:sldId id="405" r:id="rId44"/>
    <p:sldId id="406" r:id="rId45"/>
    <p:sldId id="407" r:id="rId46"/>
    <p:sldId id="408" r:id="rId47"/>
    <p:sldId id="409" r:id="rId48"/>
    <p:sldId id="410" r:id="rId49"/>
    <p:sldId id="411" r:id="rId50"/>
    <p:sldId id="412" r:id="rId51"/>
    <p:sldId id="413" r:id="rId52"/>
    <p:sldId id="414" r:id="rId53"/>
    <p:sldId id="415" r:id="rId54"/>
    <p:sldId id="416" r:id="rId55"/>
    <p:sldId id="417" r:id="rId56"/>
    <p:sldId id="418" r:id="rId57"/>
    <p:sldId id="419" r:id="rId58"/>
    <p:sldId id="420" r:id="rId59"/>
    <p:sldId id="421" r:id="rId60"/>
    <p:sldId id="422" r:id="rId61"/>
    <p:sldId id="423" r:id="rId62"/>
    <p:sldId id="424" r:id="rId63"/>
    <p:sldId id="425" r:id="rId64"/>
    <p:sldId id="426" r:id="rId65"/>
    <p:sldId id="427" r:id="rId66"/>
    <p:sldId id="428" r:id="rId67"/>
    <p:sldId id="429" r:id="rId68"/>
    <p:sldId id="430" r:id="rId69"/>
    <p:sldId id="431" r:id="rId70"/>
    <p:sldId id="432" r:id="rId71"/>
    <p:sldId id="433" r:id="rId72"/>
    <p:sldId id="434" r:id="rId73"/>
    <p:sldId id="435" r:id="rId74"/>
    <p:sldId id="436" r:id="rId75"/>
    <p:sldId id="437" r:id="rId76"/>
    <p:sldId id="438" r:id="rId77"/>
    <p:sldId id="439" r:id="rId78"/>
    <p:sldId id="440" r:id="rId79"/>
    <p:sldId id="441" r:id="rId80"/>
    <p:sldId id="442" r:id="rId81"/>
    <p:sldId id="443" r:id="rId82"/>
    <p:sldId id="444" r:id="rId83"/>
    <p:sldId id="445" r:id="rId84"/>
    <p:sldId id="446" r:id="rId85"/>
    <p:sldId id="447" r:id="rId86"/>
    <p:sldId id="448" r:id="rId87"/>
    <p:sldId id="449" r:id="rId88"/>
    <p:sldId id="450" r:id="rId89"/>
    <p:sldId id="451" r:id="rId90"/>
    <p:sldId id="452" r:id="rId91"/>
    <p:sldId id="453" r:id="rId92"/>
    <p:sldId id="454" r:id="rId93"/>
    <p:sldId id="455" r:id="rId94"/>
    <p:sldId id="456" r:id="rId95"/>
    <p:sldId id="457" r:id="rId96"/>
    <p:sldId id="458" r:id="rId97"/>
    <p:sldId id="459" r:id="rId98"/>
    <p:sldId id="262" r:id="rId99"/>
    <p:sldId id="263" r:id="rId100"/>
    <p:sldId id="264" r:id="rId101"/>
    <p:sldId id="265" r:id="rId102"/>
    <p:sldId id="266" r:id="rId103"/>
    <p:sldId id="267" r:id="rId104"/>
    <p:sldId id="268" r:id="rId105"/>
    <p:sldId id="269" r:id="rId106"/>
    <p:sldId id="270" r:id="rId107"/>
    <p:sldId id="271" r:id="rId108"/>
    <p:sldId id="272" r:id="rId109"/>
    <p:sldId id="273" r:id="rId110"/>
    <p:sldId id="274" r:id="rId111"/>
    <p:sldId id="275" r:id="rId112"/>
    <p:sldId id="276" r:id="rId113"/>
    <p:sldId id="277" r:id="rId114"/>
    <p:sldId id="278" r:id="rId115"/>
    <p:sldId id="279" r:id="rId116"/>
    <p:sldId id="401" r:id="rId1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27"/>
    <p:restoredTop sz="80886"/>
  </p:normalViewPr>
  <p:slideViewPr>
    <p:cSldViewPr snapToGrid="0" snapToObjects="1">
      <p:cViewPr>
        <p:scale>
          <a:sx n="35" d="100"/>
          <a:sy n="35" d="100"/>
        </p:scale>
        <p:origin x="368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viewProps" Target="viewProps.xml"/><Relationship Id="rId121" Type="http://schemas.openxmlformats.org/officeDocument/2006/relationships/theme" Target="theme/theme1.xml"/><Relationship Id="rId122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notesMaster" Target="notesMasters/notesMaster1.xml"/><Relationship Id="rId119" Type="http://schemas.openxmlformats.org/officeDocument/2006/relationships/presProps" Target="pres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374715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3" name="Shape 3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8946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8" name="Shape 5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8185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6" name="Shape 5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2383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1" name="Shape 6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333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8" name="Shape 6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386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84" name="Shape 6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8588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0" name="Shape 7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6504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38" name="Shape 7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4209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1" name="Shape 7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7893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5" name="Shape 7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4912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2" name="Shape 7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1657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9" name="Shape 3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87515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4" name="Shape 8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3610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7" name="Shape 8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2836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2" name="Shape 8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30802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00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9" name="Shape 9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33915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8" name="Shape 9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3349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54307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65" name="Shape 9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94790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78" name="Shape 9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7133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92" name="Shape 9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512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6" name="Shape 3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4191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Shape 100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08" name="Shape 10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8652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4" name="Shape 10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4861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69" name="Shape 10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862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5" name="Shape 10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70505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Shape 112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23" name="Shape 11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67450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37" name="Shape 11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3169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52" name="Shape 11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14021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Shape 116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8" name="Shape 11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59921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Shape 11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5" name="Shape 11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899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Shape 122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6" name="Shape 12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8968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4" name="Shape 3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99638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Shape 123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5" name="Shape 12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43743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Shape 12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3" name="Shape 12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46554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Shape 129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1" name="Shape 12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61459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Shape 13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3" name="Shape 13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气囊</a:t>
            </a:r>
          </a:p>
        </p:txBody>
      </p:sp>
    </p:spTree>
    <p:extLst>
      <p:ext uri="{BB962C8B-B14F-4D97-AF65-F5344CB8AC3E}">
        <p14:creationId xmlns:p14="http://schemas.microsoft.com/office/powerpoint/2010/main" val="6083497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Shape 137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6" name="Shape 13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气囊</a:t>
            </a:r>
          </a:p>
        </p:txBody>
      </p:sp>
    </p:spTree>
    <p:extLst>
      <p:ext uri="{BB962C8B-B14F-4D97-AF65-F5344CB8AC3E}">
        <p14:creationId xmlns:p14="http://schemas.microsoft.com/office/powerpoint/2010/main" val="13714191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Shape 138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0" name="Shape 13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气囊</a:t>
            </a:r>
          </a:p>
        </p:txBody>
      </p:sp>
    </p:spTree>
    <p:extLst>
      <p:ext uri="{BB962C8B-B14F-4D97-AF65-F5344CB8AC3E}">
        <p14:creationId xmlns:p14="http://schemas.microsoft.com/office/powerpoint/2010/main" val="60011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Shape 14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5" name="Shape 14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气囊</a:t>
            </a:r>
          </a:p>
        </p:txBody>
      </p:sp>
    </p:spTree>
    <p:extLst>
      <p:ext uri="{BB962C8B-B14F-4D97-AF65-F5344CB8AC3E}">
        <p14:creationId xmlns:p14="http://schemas.microsoft.com/office/powerpoint/2010/main" val="957337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Shape 142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1" name="Shape 14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气囊</a:t>
            </a:r>
          </a:p>
        </p:txBody>
      </p:sp>
    </p:spTree>
    <p:extLst>
      <p:ext uri="{BB962C8B-B14F-4D97-AF65-F5344CB8AC3E}">
        <p14:creationId xmlns:p14="http://schemas.microsoft.com/office/powerpoint/2010/main" val="18374704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Shape 14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8" name="Shape 14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气囊</a:t>
            </a:r>
          </a:p>
        </p:txBody>
      </p:sp>
    </p:spTree>
    <p:extLst>
      <p:ext uri="{BB962C8B-B14F-4D97-AF65-F5344CB8AC3E}">
        <p14:creationId xmlns:p14="http://schemas.microsoft.com/office/powerpoint/2010/main" val="196168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Shape 14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35" name="Shape 14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气囊</a:t>
            </a:r>
          </a:p>
        </p:txBody>
      </p:sp>
    </p:spTree>
    <p:extLst>
      <p:ext uri="{BB962C8B-B14F-4D97-AF65-F5344CB8AC3E}">
        <p14:creationId xmlns:p14="http://schemas.microsoft.com/office/powerpoint/2010/main" val="1430840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21229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Shape 14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7" name="Shape 14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气囊</a:t>
            </a:r>
          </a:p>
        </p:txBody>
      </p:sp>
    </p:spTree>
    <p:extLst>
      <p:ext uri="{BB962C8B-B14F-4D97-AF65-F5344CB8AC3E}">
        <p14:creationId xmlns:p14="http://schemas.microsoft.com/office/powerpoint/2010/main" val="768092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Shape 14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6" name="Shape 14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31848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Shape 146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8" name="Shape 14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72094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Shape 14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1" name="Shape 14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218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Shape 14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7" name="Shape 14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70912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Shape 15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14" name="Shape 15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9994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Shape 153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4" name="Shape 15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65174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Shape 15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58" name="Shape 15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22483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Shape 15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3" name="Shape 15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30256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Shape 15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3" name="Shape 15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979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3" name="Shape 4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33461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3770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411755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20313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81009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82917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1618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36115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2" name="Shape 2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006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1" name="Shape 4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11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6" name="Shape 4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6508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2" name="Shape 5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670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与副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文本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3" name="正文级别 1…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 数字 章节名"/>
          <p:cNvSpPr>
            <a:spLocks noGrp="1"/>
          </p:cNvSpPr>
          <p:nvPr>
            <p:ph type="body" sz="quarter" idx="13"/>
          </p:nvPr>
        </p:nvSpPr>
        <p:spPr>
          <a:xfrm>
            <a:off x="10348019" y="12765819"/>
            <a:ext cx="3687962" cy="673101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数字 章节名</a:t>
            </a:r>
          </a:p>
        </p:txBody>
      </p:sp>
      <p:sp>
        <p:nvSpPr>
          <p:cNvPr id="22" name="正文"/>
          <p:cNvSpPr>
            <a:spLocks noGrp="1"/>
          </p:cNvSpPr>
          <p:nvPr>
            <p:ph type="body" sz="quarter" idx="14"/>
          </p:nvPr>
        </p:nvSpPr>
        <p:spPr>
          <a:xfrm>
            <a:off x="11499849" y="6369050"/>
            <a:ext cx="1384301" cy="9779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正文</a:t>
            </a:r>
          </a:p>
        </p:txBody>
      </p:sp>
      <p:sp>
        <p:nvSpPr>
          <p:cNvPr id="23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64540">
              <a:srgbClr val="F0F0F0"/>
            </a:gs>
            <a:gs pos="88179">
              <a:srgbClr val="FAFAFA"/>
            </a:gs>
            <a:gs pos="100000">
              <a:srgbClr val="FFFF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标题文本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6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6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6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6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1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屏幕快照 2018-04-02 下午6.56.08.png" descr="屏幕快照 2018-04-02 下午6.56.08.png"/>
          <p:cNvPicPr>
            <a:picLocks noChangeAspect="1"/>
          </p:cNvPicPr>
          <p:nvPr/>
        </p:nvPicPr>
        <p:blipFill>
          <a:blip r:embed="rId2">
            <a:alphaModFix amt="25178"/>
            <a:extLst/>
          </a:blip>
          <a:srcRect t="2705" b="1395"/>
          <a:stretch>
            <a:fillRect/>
          </a:stretch>
        </p:blipFill>
        <p:spPr>
          <a:xfrm>
            <a:off x="329282" y="3071342"/>
            <a:ext cx="23691984" cy="7362757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操作系统概论"/>
          <p:cNvSpPr/>
          <p:nvPr/>
        </p:nvSpPr>
        <p:spPr>
          <a:xfrm>
            <a:off x="6932612" y="5481167"/>
            <a:ext cx="10518776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36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操作系统概论</a:t>
            </a:r>
          </a:p>
        </p:txBody>
      </p:sp>
      <p:sp>
        <p:nvSpPr>
          <p:cNvPr id="48" name="Introduction to Operating System"/>
          <p:cNvSpPr/>
          <p:nvPr/>
        </p:nvSpPr>
        <p:spPr>
          <a:xfrm>
            <a:off x="6915819" y="8023514"/>
            <a:ext cx="10518777" cy="945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5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Introduction to Operating System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牛刀小试"/>
          <p:cNvSpPr/>
          <p:nvPr/>
        </p:nvSpPr>
        <p:spPr>
          <a:xfrm>
            <a:off x="1176648" y="914221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369" name="1704…"/>
          <p:cNvSpPr/>
          <p:nvPr/>
        </p:nvSpPr>
        <p:spPr>
          <a:xfrm>
            <a:off x="1638228" y="5549900"/>
            <a:ext cx="21107545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1704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进程调度时，如果进程i进入系统的时间为Si，等待时间为Wi，执行时间为Ri，得到最终计算结果的时间为Ei，则此进程的周转时间可以表示为______。</a:t>
            </a:r>
          </a:p>
        </p:txBody>
      </p:sp>
      <p:sp>
        <p:nvSpPr>
          <p:cNvPr id="370" name="Ei-Si"/>
          <p:cNvSpPr/>
          <p:nvPr/>
        </p:nvSpPr>
        <p:spPr>
          <a:xfrm>
            <a:off x="18121548" y="7200899"/>
            <a:ext cx="3448844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Ei-Si</a:t>
            </a:r>
          </a:p>
        </p:txBody>
      </p:sp>
      <p:sp>
        <p:nvSpPr>
          <p:cNvPr id="371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372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7" name="3.2.1.1 周转时间短"/>
          <p:cNvSpPr/>
          <p:nvPr/>
        </p:nvSpPr>
        <p:spPr>
          <a:xfrm>
            <a:off x="62492" y="70900"/>
            <a:ext cx="3080972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1">
                    <a:lumMod val="75000"/>
                  </a:schemeClr>
                </a:solidFill>
              </a:rPr>
              <a:t>3.2.1.1 周转时间短</a:t>
            </a:r>
          </a:p>
        </p:txBody>
      </p:sp>
    </p:spTree>
    <p:extLst>
      <p:ext uri="{BB962C8B-B14F-4D97-AF65-F5344CB8AC3E}">
        <p14:creationId xmlns:p14="http://schemas.microsoft.com/office/powerpoint/2010/main" val="424056090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01" name="进程切换的含义"/>
          <p:cNvSpPr/>
          <p:nvPr/>
        </p:nvSpPr>
        <p:spPr>
          <a:xfrm>
            <a:off x="517620" y="386964"/>
            <a:ext cx="5834180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进程切换的含义</a:t>
            </a:r>
          </a:p>
        </p:txBody>
      </p:sp>
      <p:sp>
        <p:nvSpPr>
          <p:cNvPr id="102" name="第四节 进程切换"/>
          <p:cNvSpPr/>
          <p:nvPr/>
        </p:nvSpPr>
        <p:spPr>
          <a:xfrm>
            <a:off x="10670778" y="105864"/>
            <a:ext cx="30424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第四节 进程切换</a:t>
            </a:r>
          </a:p>
        </p:txBody>
      </p:sp>
      <p:sp>
        <p:nvSpPr>
          <p:cNvPr id="103" name="矩形"/>
          <p:cNvSpPr/>
          <p:nvPr/>
        </p:nvSpPr>
        <p:spPr>
          <a:xfrm>
            <a:off x="3413920" y="5179667"/>
            <a:ext cx="3270085" cy="329692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CPU"/>
          <p:cNvSpPr/>
          <p:nvPr/>
        </p:nvSpPr>
        <p:spPr>
          <a:xfrm>
            <a:off x="4339349" y="8945465"/>
            <a:ext cx="141922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CPU</a:t>
            </a:r>
          </a:p>
        </p:txBody>
      </p:sp>
      <p:sp>
        <p:nvSpPr>
          <p:cNvPr id="105" name="被选中的进程2"/>
          <p:cNvSpPr/>
          <p:nvPr/>
        </p:nvSpPr>
        <p:spPr>
          <a:xfrm>
            <a:off x="10053319" y="6362700"/>
            <a:ext cx="427736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被选中的进程2</a:t>
            </a:r>
          </a:p>
        </p:txBody>
      </p:sp>
      <p:sp>
        <p:nvSpPr>
          <p:cNvPr id="106" name="线条"/>
          <p:cNvSpPr/>
          <p:nvPr/>
        </p:nvSpPr>
        <p:spPr>
          <a:xfrm flipV="1">
            <a:off x="5049212" y="4221852"/>
            <a:ext cx="1" cy="1629039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07" name="进程1"/>
          <p:cNvSpPr/>
          <p:nvPr/>
        </p:nvSpPr>
        <p:spPr>
          <a:xfrm>
            <a:off x="4180282" y="3133712"/>
            <a:ext cx="173736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进程1</a:t>
            </a:r>
          </a:p>
        </p:txBody>
      </p:sp>
      <p:sp>
        <p:nvSpPr>
          <p:cNvPr id="108" name="线条"/>
          <p:cNvSpPr/>
          <p:nvPr/>
        </p:nvSpPr>
        <p:spPr>
          <a:xfrm flipH="1">
            <a:off x="7924502" y="6858000"/>
            <a:ext cx="1737361" cy="0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600" y="895164"/>
            <a:ext cx="2590800" cy="999958"/>
          </a:xfrm>
          <a:prstGeom prst="rect">
            <a:avLst/>
          </a:prstGeom>
        </p:spPr>
      </p:pic>
      <p:sp>
        <p:nvSpPr>
          <p:cNvPr id="14" name="3.4 进程切换"/>
          <p:cNvSpPr/>
          <p:nvPr/>
        </p:nvSpPr>
        <p:spPr>
          <a:xfrm>
            <a:off x="113431" y="8927"/>
            <a:ext cx="1333698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16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3.4 进程切换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12" name="进程切换的含义"/>
          <p:cNvSpPr/>
          <p:nvPr/>
        </p:nvSpPr>
        <p:spPr>
          <a:xfrm>
            <a:off x="517620" y="386964"/>
            <a:ext cx="5834180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进程切换的含义</a:t>
            </a:r>
          </a:p>
        </p:txBody>
      </p:sp>
      <p:sp>
        <p:nvSpPr>
          <p:cNvPr id="113" name="第四节 进程切换"/>
          <p:cNvSpPr/>
          <p:nvPr/>
        </p:nvSpPr>
        <p:spPr>
          <a:xfrm>
            <a:off x="10670778" y="105864"/>
            <a:ext cx="30424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第四节 进程切换</a:t>
            </a:r>
          </a:p>
        </p:txBody>
      </p:sp>
      <p:sp>
        <p:nvSpPr>
          <p:cNvPr id="114" name="进程2"/>
          <p:cNvSpPr/>
          <p:nvPr/>
        </p:nvSpPr>
        <p:spPr>
          <a:xfrm>
            <a:off x="3413920" y="5179667"/>
            <a:ext cx="3270085" cy="3296925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进程2</a:t>
            </a:r>
          </a:p>
        </p:txBody>
      </p:sp>
      <p:sp>
        <p:nvSpPr>
          <p:cNvPr id="115" name="CPU"/>
          <p:cNvSpPr/>
          <p:nvPr/>
        </p:nvSpPr>
        <p:spPr>
          <a:xfrm>
            <a:off x="4339349" y="8945465"/>
            <a:ext cx="141922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CPU</a:t>
            </a:r>
          </a:p>
        </p:txBody>
      </p:sp>
      <p:sp>
        <p:nvSpPr>
          <p:cNvPr id="116" name="被选中的进程2"/>
          <p:cNvSpPr/>
          <p:nvPr/>
        </p:nvSpPr>
        <p:spPr>
          <a:xfrm>
            <a:off x="10053319" y="6362700"/>
            <a:ext cx="427736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被选中的进程2</a:t>
            </a:r>
          </a:p>
        </p:txBody>
      </p:sp>
      <p:sp>
        <p:nvSpPr>
          <p:cNvPr id="117" name="线条"/>
          <p:cNvSpPr/>
          <p:nvPr/>
        </p:nvSpPr>
        <p:spPr>
          <a:xfrm flipV="1">
            <a:off x="5049212" y="4221852"/>
            <a:ext cx="1" cy="1629039"/>
          </a:xfrm>
          <a:prstGeom prst="line">
            <a:avLst/>
          </a:prstGeom>
          <a:ln w="76200">
            <a:solidFill>
              <a:srgbClr val="000000">
                <a:alpha val="20474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18" name="进程1"/>
          <p:cNvSpPr/>
          <p:nvPr/>
        </p:nvSpPr>
        <p:spPr>
          <a:xfrm>
            <a:off x="4180282" y="3133712"/>
            <a:ext cx="173736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进程1</a:t>
            </a:r>
          </a:p>
        </p:txBody>
      </p:sp>
      <p:sp>
        <p:nvSpPr>
          <p:cNvPr id="119" name="线条"/>
          <p:cNvSpPr/>
          <p:nvPr/>
        </p:nvSpPr>
        <p:spPr>
          <a:xfrm flipH="1">
            <a:off x="7924502" y="6858000"/>
            <a:ext cx="1737361" cy="0"/>
          </a:xfrm>
          <a:prstGeom prst="line">
            <a:avLst/>
          </a:prstGeom>
          <a:ln w="76200">
            <a:solidFill>
              <a:srgbClr val="000000">
                <a:alpha val="20474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600" y="895164"/>
            <a:ext cx="2590800" cy="999958"/>
          </a:xfrm>
          <a:prstGeom prst="rect">
            <a:avLst/>
          </a:prstGeom>
        </p:spPr>
      </p:pic>
      <p:sp>
        <p:nvSpPr>
          <p:cNvPr id="14" name="3.4 进程切换"/>
          <p:cNvSpPr/>
          <p:nvPr/>
        </p:nvSpPr>
        <p:spPr>
          <a:xfrm>
            <a:off x="113431" y="8927"/>
            <a:ext cx="1333698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16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3.4 进程切换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25" name="进程切换的含义"/>
          <p:cNvSpPr/>
          <p:nvPr/>
        </p:nvSpPr>
        <p:spPr>
          <a:xfrm>
            <a:off x="517620" y="386964"/>
            <a:ext cx="5834180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进程切换的含义</a:t>
            </a:r>
          </a:p>
        </p:txBody>
      </p:sp>
      <p:sp>
        <p:nvSpPr>
          <p:cNvPr id="126" name="第四节 进程切换"/>
          <p:cNvSpPr/>
          <p:nvPr/>
        </p:nvSpPr>
        <p:spPr>
          <a:xfrm>
            <a:off x="10670778" y="105864"/>
            <a:ext cx="30424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第四节 进程切换</a:t>
            </a:r>
          </a:p>
        </p:txBody>
      </p:sp>
      <p:sp>
        <p:nvSpPr>
          <p:cNvPr id="127" name="进程2"/>
          <p:cNvSpPr/>
          <p:nvPr/>
        </p:nvSpPr>
        <p:spPr>
          <a:xfrm>
            <a:off x="3413920" y="5179667"/>
            <a:ext cx="3270085" cy="3296925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进程2</a:t>
            </a:r>
          </a:p>
        </p:txBody>
      </p:sp>
      <p:sp>
        <p:nvSpPr>
          <p:cNvPr id="128" name="CPU"/>
          <p:cNvSpPr/>
          <p:nvPr/>
        </p:nvSpPr>
        <p:spPr>
          <a:xfrm>
            <a:off x="4339349" y="8945465"/>
            <a:ext cx="141922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CPU</a:t>
            </a:r>
          </a:p>
        </p:txBody>
      </p:sp>
      <p:sp>
        <p:nvSpPr>
          <p:cNvPr id="129" name="被选中的进程2"/>
          <p:cNvSpPr/>
          <p:nvPr/>
        </p:nvSpPr>
        <p:spPr>
          <a:xfrm>
            <a:off x="10053319" y="6362700"/>
            <a:ext cx="427736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被选中的进程2</a:t>
            </a:r>
          </a:p>
        </p:txBody>
      </p:sp>
      <p:sp>
        <p:nvSpPr>
          <p:cNvPr id="130" name="线条"/>
          <p:cNvSpPr/>
          <p:nvPr/>
        </p:nvSpPr>
        <p:spPr>
          <a:xfrm flipV="1">
            <a:off x="5049212" y="4221852"/>
            <a:ext cx="1" cy="1629039"/>
          </a:xfrm>
          <a:prstGeom prst="line">
            <a:avLst/>
          </a:prstGeom>
          <a:ln w="76200">
            <a:solidFill>
              <a:srgbClr val="000000">
                <a:alpha val="20474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31" name="进程1"/>
          <p:cNvSpPr/>
          <p:nvPr/>
        </p:nvSpPr>
        <p:spPr>
          <a:xfrm>
            <a:off x="4180282" y="3133712"/>
            <a:ext cx="173736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进程1</a:t>
            </a:r>
          </a:p>
        </p:txBody>
      </p:sp>
      <p:sp>
        <p:nvSpPr>
          <p:cNvPr id="132" name="线条"/>
          <p:cNvSpPr/>
          <p:nvPr/>
        </p:nvSpPr>
        <p:spPr>
          <a:xfrm flipH="1">
            <a:off x="7924502" y="6858000"/>
            <a:ext cx="1737361" cy="0"/>
          </a:xfrm>
          <a:prstGeom prst="line">
            <a:avLst/>
          </a:prstGeom>
          <a:ln w="76200">
            <a:solidFill>
              <a:srgbClr val="000000">
                <a:alpha val="20474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grpSp>
        <p:nvGrpSpPr>
          <p:cNvPr id="135" name="当前正在执行的进程成为被替换进程，让出其所使用的CPU，以运行被进程调度程序选中的新进程。"/>
          <p:cNvGrpSpPr/>
          <p:nvPr/>
        </p:nvGrpSpPr>
        <p:grpSpPr>
          <a:xfrm>
            <a:off x="8015709" y="1865614"/>
            <a:ext cx="14342854" cy="2032001"/>
            <a:chOff x="0" y="0"/>
            <a:chExt cx="14342853" cy="2032000"/>
          </a:xfrm>
        </p:grpSpPr>
        <p:sp>
          <p:nvSpPr>
            <p:cNvPr id="134" name="当前正在执行的进程成为被替换进程，让出其所使用的CPU，以运行被进程调度程序选中的新进程。"/>
            <p:cNvSpPr/>
            <p:nvPr/>
          </p:nvSpPr>
          <p:spPr>
            <a:xfrm>
              <a:off x="38100" y="38100"/>
              <a:ext cx="14266654" cy="195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just"/>
            </a:lstStyle>
            <a:p>
              <a:r>
                <a:t>当前正在执行的进程成为被替换进程，让出其所使用的CPU，以运行被进程调度程序选中的新进程。</a:t>
              </a:r>
            </a:p>
          </p:txBody>
        </p:sp>
        <p:pic>
          <p:nvPicPr>
            <p:cNvPr id="133" name="当前正在执行的进程成为被替换进程，让出其所使用的CPU，以运行被进程调度程序选中的新进程。" descr="当前正在执行的进程成为被替换进程，让出其所使用的CPU，以运行被进程调度程序选中的新进程。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14342854" cy="2032001"/>
            </a:xfrm>
            <a:prstGeom prst="rect">
              <a:avLst/>
            </a:prstGeom>
            <a:effectLst/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600" y="895164"/>
            <a:ext cx="2590800" cy="999958"/>
          </a:xfrm>
          <a:prstGeom prst="rect">
            <a:avLst/>
          </a:prstGeom>
        </p:spPr>
      </p:pic>
      <p:sp>
        <p:nvSpPr>
          <p:cNvPr id="17" name="3.4 进程切换"/>
          <p:cNvSpPr/>
          <p:nvPr/>
        </p:nvSpPr>
        <p:spPr>
          <a:xfrm>
            <a:off x="113431" y="8927"/>
            <a:ext cx="1333698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16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3.4 进程切换</a:t>
            </a: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hapter 2 处理器管理"/>
          <p:cNvSpPr/>
          <p:nvPr/>
        </p:nvSpPr>
        <p:spPr>
          <a:xfrm>
            <a:off x="10233024" y="12765819"/>
            <a:ext cx="3917951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2 处理器管理</a:t>
            </a:r>
          </a:p>
        </p:txBody>
      </p:sp>
      <p:sp>
        <p:nvSpPr>
          <p:cNvPr id="141" name="牛刀小试"/>
          <p:cNvSpPr/>
          <p:nvPr/>
        </p:nvSpPr>
        <p:spPr>
          <a:xfrm>
            <a:off x="1176648" y="914221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142" name="当前正在执行的进程成为被替换进程，让出其所使用的CPU，以运行被进程调度程序选中的新进程，这个过程称为______。"/>
          <p:cNvSpPr/>
          <p:nvPr/>
        </p:nvSpPr>
        <p:spPr>
          <a:xfrm>
            <a:off x="1251892" y="5863755"/>
            <a:ext cx="21880216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当前正在执行的进程成为被替换进程，让出其所使用的CPU，以运行被进程调度程序选中的新进程，这个过程称为______。</a:t>
            </a:r>
          </a:p>
        </p:txBody>
      </p:sp>
      <p:sp>
        <p:nvSpPr>
          <p:cNvPr id="143" name="第四节 进程切换"/>
          <p:cNvSpPr/>
          <p:nvPr/>
        </p:nvSpPr>
        <p:spPr>
          <a:xfrm>
            <a:off x="10670778" y="105864"/>
            <a:ext cx="30424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第四节 进程切换</a:t>
            </a:r>
          </a:p>
        </p:txBody>
      </p:sp>
      <p:sp>
        <p:nvSpPr>
          <p:cNvPr id="6" name="3.4 进程切换"/>
          <p:cNvSpPr/>
          <p:nvPr/>
        </p:nvSpPr>
        <p:spPr>
          <a:xfrm>
            <a:off x="113431" y="68697"/>
            <a:ext cx="256480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32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3.4 进程切换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hapter 2 处理器管理"/>
          <p:cNvSpPr/>
          <p:nvPr/>
        </p:nvSpPr>
        <p:spPr>
          <a:xfrm>
            <a:off x="10233024" y="12765819"/>
            <a:ext cx="3917951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2 处理器管理</a:t>
            </a:r>
          </a:p>
        </p:txBody>
      </p:sp>
      <p:sp>
        <p:nvSpPr>
          <p:cNvPr id="146" name="牛刀小试"/>
          <p:cNvSpPr/>
          <p:nvPr/>
        </p:nvSpPr>
        <p:spPr>
          <a:xfrm>
            <a:off x="1176648" y="914221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147" name="当前正在执行的进程成为被替换进程，让出其所使用的CPU，以运行被进程调度程序选中的新进程，这个过程称为______。"/>
          <p:cNvSpPr/>
          <p:nvPr/>
        </p:nvSpPr>
        <p:spPr>
          <a:xfrm>
            <a:off x="1251892" y="5863755"/>
            <a:ext cx="21880216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当前正在执行的进程成为被替换进程，让出其所使用的CPU，以运行被进程调度程序选中的新进程，这个过程称为______。</a:t>
            </a:r>
          </a:p>
        </p:txBody>
      </p:sp>
      <p:sp>
        <p:nvSpPr>
          <p:cNvPr id="148" name="第四节 进程切换"/>
          <p:cNvSpPr/>
          <p:nvPr/>
        </p:nvSpPr>
        <p:spPr>
          <a:xfrm>
            <a:off x="10670778" y="105864"/>
            <a:ext cx="30424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第四节 进程切换</a:t>
            </a:r>
          </a:p>
        </p:txBody>
      </p:sp>
      <p:sp>
        <p:nvSpPr>
          <p:cNvPr id="149" name="进程切换"/>
          <p:cNvSpPr/>
          <p:nvPr/>
        </p:nvSpPr>
        <p:spPr>
          <a:xfrm>
            <a:off x="9356494" y="6613055"/>
            <a:ext cx="456323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进程切换</a:t>
            </a:r>
          </a:p>
        </p:txBody>
      </p:sp>
      <p:sp>
        <p:nvSpPr>
          <p:cNvPr id="7" name="3.4 进程切换"/>
          <p:cNvSpPr/>
          <p:nvPr/>
        </p:nvSpPr>
        <p:spPr>
          <a:xfrm>
            <a:off x="113431" y="68697"/>
            <a:ext cx="256480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32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3.4 进程切换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牛刀小试"/>
          <p:cNvSpPr/>
          <p:nvPr/>
        </p:nvSpPr>
        <p:spPr>
          <a:xfrm>
            <a:off x="1176648" y="914221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152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53" name="选择新的进程替换原来的执行进程，这个过程是（）…"/>
          <p:cNvSpPr/>
          <p:nvPr/>
        </p:nvSpPr>
        <p:spPr>
          <a:xfrm>
            <a:off x="5039915" y="4292600"/>
            <a:ext cx="14304169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选择新的进程替换原来的执行进程，这个过程是（）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A. 进程阻塞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B. 进程调度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C. 系统调用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D. 进程切换</a:t>
            </a:r>
          </a:p>
        </p:txBody>
      </p:sp>
      <p:sp>
        <p:nvSpPr>
          <p:cNvPr id="154" name="第四节 进程切换"/>
          <p:cNvSpPr/>
          <p:nvPr/>
        </p:nvSpPr>
        <p:spPr>
          <a:xfrm>
            <a:off x="10670778" y="105864"/>
            <a:ext cx="30424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第四节 进程切换</a:t>
            </a:r>
          </a:p>
        </p:txBody>
      </p:sp>
      <p:sp>
        <p:nvSpPr>
          <p:cNvPr id="6" name="3.4 进程切换"/>
          <p:cNvSpPr/>
          <p:nvPr/>
        </p:nvSpPr>
        <p:spPr>
          <a:xfrm>
            <a:off x="113431" y="68697"/>
            <a:ext cx="256480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32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3.4 进程切换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牛刀小试"/>
          <p:cNvSpPr/>
          <p:nvPr/>
        </p:nvSpPr>
        <p:spPr>
          <a:xfrm>
            <a:off x="1176648" y="914221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157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58" name="选择新的进程替换原来的执行进程，这个过程是（）…"/>
          <p:cNvSpPr/>
          <p:nvPr/>
        </p:nvSpPr>
        <p:spPr>
          <a:xfrm>
            <a:off x="5039915" y="4292600"/>
            <a:ext cx="14304169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选择新的进程替换原来的执行进程，这个过程是（）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A. 进程阻塞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B. 进程调度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C. 系统调用</a:t>
            </a:r>
          </a:p>
          <a:p>
            <a:pPr algn="l">
              <a:defRPr sz="4800">
                <a:solidFill>
                  <a:schemeClr val="accent5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D. 进程切换</a:t>
            </a:r>
          </a:p>
        </p:txBody>
      </p:sp>
      <p:sp>
        <p:nvSpPr>
          <p:cNvPr id="159" name="第四节 进程切换"/>
          <p:cNvSpPr/>
          <p:nvPr/>
        </p:nvSpPr>
        <p:spPr>
          <a:xfrm>
            <a:off x="10670778" y="105864"/>
            <a:ext cx="30424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第四节 进程切换</a:t>
            </a:r>
          </a:p>
        </p:txBody>
      </p:sp>
      <p:sp>
        <p:nvSpPr>
          <p:cNvPr id="6" name="3.4 进程切换"/>
          <p:cNvSpPr/>
          <p:nvPr/>
        </p:nvSpPr>
        <p:spPr>
          <a:xfrm>
            <a:off x="113431" y="68697"/>
            <a:ext cx="256480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32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3.4 进程切换</a:t>
            </a: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3.4 进程切换"/>
          <p:cNvSpPr/>
          <p:nvPr/>
        </p:nvSpPr>
        <p:spPr>
          <a:xfrm>
            <a:off x="113431" y="68697"/>
            <a:ext cx="256480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32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3.4 进程切换</a:t>
            </a:r>
          </a:p>
        </p:txBody>
      </p:sp>
      <p:sp>
        <p:nvSpPr>
          <p:cNvPr id="161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62" name="第四节 进程切换"/>
          <p:cNvSpPr/>
          <p:nvPr/>
        </p:nvSpPr>
        <p:spPr>
          <a:xfrm>
            <a:off x="10670778" y="105864"/>
            <a:ext cx="30424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第四节 进程切换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600" y="895164"/>
            <a:ext cx="2590800" cy="999958"/>
          </a:xfrm>
          <a:prstGeom prst="rect">
            <a:avLst/>
          </a:prstGeom>
        </p:spPr>
      </p:pic>
      <p:sp>
        <p:nvSpPr>
          <p:cNvPr id="8" name="进程切换的步骤"/>
          <p:cNvSpPr/>
          <p:nvPr/>
        </p:nvSpPr>
        <p:spPr>
          <a:xfrm>
            <a:off x="462012" y="715452"/>
            <a:ext cx="5834180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进程切换的步骤</a:t>
            </a: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3.4 进程切换"/>
          <p:cNvSpPr/>
          <p:nvPr/>
        </p:nvSpPr>
        <p:spPr>
          <a:xfrm>
            <a:off x="113431" y="68697"/>
            <a:ext cx="256480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32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3.4 进程切换</a:t>
            </a:r>
          </a:p>
        </p:txBody>
      </p:sp>
      <p:sp>
        <p:nvSpPr>
          <p:cNvPr id="168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69" name="第四节 进程切换"/>
          <p:cNvSpPr/>
          <p:nvPr/>
        </p:nvSpPr>
        <p:spPr>
          <a:xfrm>
            <a:off x="10670778" y="105864"/>
            <a:ext cx="30424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第四节 进程切换</a:t>
            </a:r>
          </a:p>
        </p:txBody>
      </p:sp>
      <p:sp>
        <p:nvSpPr>
          <p:cNvPr id="170" name="进程1"/>
          <p:cNvSpPr/>
          <p:nvPr/>
        </p:nvSpPr>
        <p:spPr>
          <a:xfrm>
            <a:off x="1987043" y="5357986"/>
            <a:ext cx="3270085" cy="329692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进程1</a:t>
            </a:r>
          </a:p>
        </p:txBody>
      </p:sp>
      <p:sp>
        <p:nvSpPr>
          <p:cNvPr id="171" name="CPU"/>
          <p:cNvSpPr/>
          <p:nvPr/>
        </p:nvSpPr>
        <p:spPr>
          <a:xfrm>
            <a:off x="2912473" y="9123784"/>
            <a:ext cx="141922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CPU</a:t>
            </a:r>
          </a:p>
        </p:txBody>
      </p:sp>
      <p:sp>
        <p:nvSpPr>
          <p:cNvPr id="173" name="Step 1"/>
          <p:cNvSpPr/>
          <p:nvPr/>
        </p:nvSpPr>
        <p:spPr>
          <a:xfrm>
            <a:off x="6347086" y="3296203"/>
            <a:ext cx="20199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Step 1</a:t>
            </a:r>
          </a:p>
        </p:txBody>
      </p:sp>
      <p:sp>
        <p:nvSpPr>
          <p:cNvPr id="174" name="保存包括程序计数器和其他寄存器在内的CPU上下文环境"/>
          <p:cNvSpPr/>
          <p:nvPr/>
        </p:nvSpPr>
        <p:spPr>
          <a:xfrm>
            <a:off x="6274114" y="4555954"/>
            <a:ext cx="16059994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保存</a:t>
            </a:r>
            <a:r>
              <a:t>包括程序计数器和其他寄存器在内的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CPU上下文环境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600" y="895164"/>
            <a:ext cx="2590800" cy="999958"/>
          </a:xfrm>
          <a:prstGeom prst="rect">
            <a:avLst/>
          </a:prstGeom>
        </p:spPr>
      </p:pic>
      <p:sp>
        <p:nvSpPr>
          <p:cNvPr id="12" name="进程切换的步骤"/>
          <p:cNvSpPr/>
          <p:nvPr/>
        </p:nvSpPr>
        <p:spPr>
          <a:xfrm>
            <a:off x="462012" y="715452"/>
            <a:ext cx="5834180" cy="1270001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进程切换的步骤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3.4 进程切换"/>
          <p:cNvSpPr/>
          <p:nvPr/>
        </p:nvSpPr>
        <p:spPr>
          <a:xfrm>
            <a:off x="113431" y="68697"/>
            <a:ext cx="256480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32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3.4 进程切换</a:t>
            </a:r>
          </a:p>
        </p:txBody>
      </p:sp>
      <p:sp>
        <p:nvSpPr>
          <p:cNvPr id="179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80" name="第四节 进程切换"/>
          <p:cNvSpPr/>
          <p:nvPr/>
        </p:nvSpPr>
        <p:spPr>
          <a:xfrm>
            <a:off x="10670778" y="105864"/>
            <a:ext cx="30424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第四节 进程切换</a:t>
            </a:r>
          </a:p>
        </p:txBody>
      </p:sp>
      <p:sp>
        <p:nvSpPr>
          <p:cNvPr id="181" name="进程1…"/>
          <p:cNvSpPr/>
          <p:nvPr/>
        </p:nvSpPr>
        <p:spPr>
          <a:xfrm>
            <a:off x="15347185" y="3927589"/>
            <a:ext cx="2392359" cy="21964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800">
                <a:solidFill>
                  <a:srgbClr val="FFFFFF"/>
                </a:solidFill>
              </a:defRPr>
            </a:pPr>
            <a:r>
              <a:t>进程1</a:t>
            </a:r>
          </a:p>
          <a:p>
            <a:pPr>
              <a:defRPr sz="4800">
                <a:solidFill>
                  <a:srgbClr val="FFFFFF"/>
                </a:solidFill>
              </a:defRPr>
            </a:pPr>
            <a:r>
              <a:t>PCB</a:t>
            </a:r>
          </a:p>
        </p:txBody>
      </p:sp>
      <p:sp>
        <p:nvSpPr>
          <p:cNvPr id="183" name="Step 2"/>
          <p:cNvSpPr/>
          <p:nvPr/>
        </p:nvSpPr>
        <p:spPr>
          <a:xfrm>
            <a:off x="6347086" y="3296203"/>
            <a:ext cx="20199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Step 2</a:t>
            </a:r>
          </a:p>
        </p:txBody>
      </p:sp>
      <p:sp>
        <p:nvSpPr>
          <p:cNvPr id="184" name="更新被替换进程的进程控制块"/>
          <p:cNvSpPr/>
          <p:nvPr/>
        </p:nvSpPr>
        <p:spPr>
          <a:xfrm>
            <a:off x="6327840" y="4530506"/>
            <a:ext cx="836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更新</a:t>
            </a:r>
            <a:r>
              <a:t>被替换进程的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进程控制块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600" y="895164"/>
            <a:ext cx="2590800" cy="999958"/>
          </a:xfrm>
          <a:prstGeom prst="rect">
            <a:avLst/>
          </a:prstGeom>
        </p:spPr>
      </p:pic>
      <p:sp>
        <p:nvSpPr>
          <p:cNvPr id="11" name="进程切换的步骤"/>
          <p:cNvSpPr/>
          <p:nvPr/>
        </p:nvSpPr>
        <p:spPr>
          <a:xfrm>
            <a:off x="462012" y="715452"/>
            <a:ext cx="5834180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进程切换的步骤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377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378" name="选择调度方式和算法的若干准则"/>
          <p:cNvSpPr/>
          <p:nvPr/>
        </p:nvSpPr>
        <p:spPr>
          <a:xfrm>
            <a:off x="644856" y="653617"/>
            <a:ext cx="9540613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选择调度方式和算法的若干准则</a:t>
            </a:r>
          </a:p>
        </p:txBody>
      </p:sp>
      <p:sp>
        <p:nvSpPr>
          <p:cNvPr id="379" name="1.周转时间短"/>
          <p:cNvSpPr/>
          <p:nvPr/>
        </p:nvSpPr>
        <p:spPr>
          <a:xfrm>
            <a:off x="1404493" y="4632057"/>
            <a:ext cx="368617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>
              <a:defRPr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1.周转时间短</a:t>
            </a:r>
          </a:p>
        </p:txBody>
      </p:sp>
      <p:sp>
        <p:nvSpPr>
          <p:cNvPr id="380" name="2.响应时间快"/>
          <p:cNvSpPr/>
          <p:nvPr/>
        </p:nvSpPr>
        <p:spPr>
          <a:xfrm>
            <a:off x="1365202" y="5913861"/>
            <a:ext cx="376475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>
              <a:defRPr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2.响应时间快</a:t>
            </a:r>
          </a:p>
        </p:txBody>
      </p:sp>
      <p:sp>
        <p:nvSpPr>
          <p:cNvPr id="381" name="3.截止时间的保证"/>
          <p:cNvSpPr/>
          <p:nvPr/>
        </p:nvSpPr>
        <p:spPr>
          <a:xfrm>
            <a:off x="1390650" y="7293261"/>
            <a:ext cx="498871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3.截止时间的保证</a:t>
            </a:r>
          </a:p>
        </p:txBody>
      </p:sp>
      <p:sp>
        <p:nvSpPr>
          <p:cNvPr id="382" name="4.系统吞吐量高"/>
          <p:cNvSpPr/>
          <p:nvPr/>
        </p:nvSpPr>
        <p:spPr>
          <a:xfrm>
            <a:off x="1365202" y="8623862"/>
            <a:ext cx="4386264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>
              <a:defRPr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4.系统吞吐量高</a:t>
            </a:r>
          </a:p>
        </p:txBody>
      </p:sp>
      <p:sp>
        <p:nvSpPr>
          <p:cNvPr id="383" name="5.处理机利用率好"/>
          <p:cNvSpPr/>
          <p:nvPr/>
        </p:nvSpPr>
        <p:spPr>
          <a:xfrm>
            <a:off x="1365202" y="9954464"/>
            <a:ext cx="498872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>
              <a:defRPr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5.处理机利用率好</a:t>
            </a:r>
          </a:p>
        </p:txBody>
      </p:sp>
      <p:sp>
        <p:nvSpPr>
          <p:cNvPr id="384" name="周转响应与截止…"/>
          <p:cNvSpPr/>
          <p:nvPr/>
        </p:nvSpPr>
        <p:spPr>
          <a:xfrm>
            <a:off x="12496086" y="7823415"/>
            <a:ext cx="4735725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周转响应与截止</a:t>
            </a:r>
          </a:p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系统处理利用率</a:t>
            </a:r>
          </a:p>
        </p:txBody>
      </p:sp>
      <p:sp>
        <p:nvSpPr>
          <p:cNvPr id="385" name="助记："/>
          <p:cNvSpPr/>
          <p:nvPr/>
        </p:nvSpPr>
        <p:spPr>
          <a:xfrm>
            <a:off x="12632836" y="6715640"/>
            <a:ext cx="201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助记：</a:t>
            </a:r>
          </a:p>
        </p:txBody>
      </p:sp>
      <p:pic>
        <p:nvPicPr>
          <p:cNvPr id="387" name="屏幕快照 2019-03-05 下午6.15.32.png" descr="屏幕快照 2019-03-05 下午6.15.3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74355" y="902516"/>
            <a:ext cx="5980995" cy="10599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244610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3.4 进程切换"/>
          <p:cNvSpPr/>
          <p:nvPr/>
        </p:nvSpPr>
        <p:spPr>
          <a:xfrm>
            <a:off x="113431" y="68697"/>
            <a:ext cx="256480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32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3.4 进程切换</a:t>
            </a:r>
          </a:p>
        </p:txBody>
      </p:sp>
      <p:sp>
        <p:nvSpPr>
          <p:cNvPr id="187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88" name="第四节 进程切换"/>
          <p:cNvSpPr/>
          <p:nvPr/>
        </p:nvSpPr>
        <p:spPr>
          <a:xfrm>
            <a:off x="10670778" y="105864"/>
            <a:ext cx="30424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第四节 进程切换</a:t>
            </a:r>
          </a:p>
        </p:txBody>
      </p:sp>
      <p:sp>
        <p:nvSpPr>
          <p:cNvPr id="190" name="Step 3"/>
          <p:cNvSpPr/>
          <p:nvPr/>
        </p:nvSpPr>
        <p:spPr>
          <a:xfrm>
            <a:off x="6347086" y="3296203"/>
            <a:ext cx="20199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Step 3</a:t>
            </a:r>
          </a:p>
        </p:txBody>
      </p:sp>
      <p:sp>
        <p:nvSpPr>
          <p:cNvPr id="191" name="修改进程状态，把执行态改为就绪态或阻塞态"/>
          <p:cNvSpPr/>
          <p:nvPr/>
        </p:nvSpPr>
        <p:spPr>
          <a:xfrm>
            <a:off x="6268345" y="4555954"/>
            <a:ext cx="1281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修改进程状态</a:t>
            </a:r>
            <a:r>
              <a:t>，把执行态改为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就绪态或阻塞态</a:t>
            </a:r>
          </a:p>
        </p:txBody>
      </p:sp>
      <p:sp>
        <p:nvSpPr>
          <p:cNvPr id="192" name="就绪态"/>
          <p:cNvSpPr/>
          <p:nvPr/>
        </p:nvSpPr>
        <p:spPr>
          <a:xfrm>
            <a:off x="1186992" y="8603891"/>
            <a:ext cx="2760597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就绪态</a:t>
            </a:r>
          </a:p>
        </p:txBody>
      </p:sp>
      <p:sp>
        <p:nvSpPr>
          <p:cNvPr id="193" name="线条"/>
          <p:cNvSpPr/>
          <p:nvPr/>
        </p:nvSpPr>
        <p:spPr>
          <a:xfrm flipH="1">
            <a:off x="2162761" y="6642863"/>
            <a:ext cx="1" cy="1800628"/>
          </a:xfrm>
          <a:prstGeom prst="line">
            <a:avLst/>
          </a:prstGeom>
          <a:ln w="50800">
            <a:solidFill>
              <a:srgbClr val="000000">
                <a:alpha val="10411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4" name="线条"/>
          <p:cNvSpPr/>
          <p:nvPr/>
        </p:nvSpPr>
        <p:spPr>
          <a:xfrm>
            <a:off x="3968055" y="5891215"/>
            <a:ext cx="1398989" cy="1398989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5" name="线条"/>
          <p:cNvSpPr/>
          <p:nvPr/>
        </p:nvSpPr>
        <p:spPr>
          <a:xfrm flipH="1">
            <a:off x="4023569" y="7957481"/>
            <a:ext cx="1252041" cy="1252041"/>
          </a:xfrm>
          <a:prstGeom prst="line">
            <a:avLst/>
          </a:prstGeom>
          <a:ln w="50800">
            <a:solidFill>
              <a:srgbClr val="000000">
                <a:alpha val="10411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6" name="线条"/>
          <p:cNvSpPr/>
          <p:nvPr/>
        </p:nvSpPr>
        <p:spPr>
          <a:xfrm flipH="1">
            <a:off x="2842573" y="6642863"/>
            <a:ext cx="1" cy="180062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97" name="执行态"/>
          <p:cNvSpPr/>
          <p:nvPr/>
        </p:nvSpPr>
        <p:spPr>
          <a:xfrm>
            <a:off x="1186992" y="5212462"/>
            <a:ext cx="2760597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执行态</a:t>
            </a:r>
          </a:p>
        </p:txBody>
      </p:sp>
      <p:sp>
        <p:nvSpPr>
          <p:cNvPr id="198" name="阻塞态"/>
          <p:cNvSpPr/>
          <p:nvPr/>
        </p:nvSpPr>
        <p:spPr>
          <a:xfrm>
            <a:off x="5461891" y="6908176"/>
            <a:ext cx="2760597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阻塞态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600" y="895164"/>
            <a:ext cx="2590800" cy="999958"/>
          </a:xfrm>
          <a:prstGeom prst="rect">
            <a:avLst/>
          </a:prstGeom>
        </p:spPr>
      </p:pic>
      <p:sp>
        <p:nvSpPr>
          <p:cNvPr id="17" name="进程切换的步骤"/>
          <p:cNvSpPr/>
          <p:nvPr/>
        </p:nvSpPr>
        <p:spPr>
          <a:xfrm>
            <a:off x="462012" y="715452"/>
            <a:ext cx="5834180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进程切换的步骤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3.4 进程切换"/>
          <p:cNvSpPr/>
          <p:nvPr/>
        </p:nvSpPr>
        <p:spPr>
          <a:xfrm>
            <a:off x="113431" y="68697"/>
            <a:ext cx="256480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32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3.4 进程切换</a:t>
            </a:r>
          </a:p>
        </p:txBody>
      </p:sp>
      <p:sp>
        <p:nvSpPr>
          <p:cNvPr id="201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202" name="第四节 进程切换"/>
          <p:cNvSpPr/>
          <p:nvPr/>
        </p:nvSpPr>
        <p:spPr>
          <a:xfrm>
            <a:off x="10670778" y="105864"/>
            <a:ext cx="30424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第四节 进程切换</a:t>
            </a:r>
          </a:p>
        </p:txBody>
      </p:sp>
      <p:sp>
        <p:nvSpPr>
          <p:cNvPr id="204" name="Step 4"/>
          <p:cNvSpPr/>
          <p:nvPr/>
        </p:nvSpPr>
        <p:spPr>
          <a:xfrm>
            <a:off x="6347086" y="3296203"/>
            <a:ext cx="20199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Step 4</a:t>
            </a:r>
          </a:p>
        </p:txBody>
      </p:sp>
      <p:sp>
        <p:nvSpPr>
          <p:cNvPr id="205" name="将被替换进程的进程控制块移到就绪队列或阻塞队列"/>
          <p:cNvSpPr/>
          <p:nvPr/>
        </p:nvSpPr>
        <p:spPr>
          <a:xfrm>
            <a:off x="6308283" y="4466888"/>
            <a:ext cx="1471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将被替换进程的进程控制块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移到就绪队列或阻塞队列</a:t>
            </a:r>
          </a:p>
        </p:txBody>
      </p:sp>
      <p:sp>
        <p:nvSpPr>
          <p:cNvPr id="206" name="进程1…"/>
          <p:cNvSpPr/>
          <p:nvPr/>
        </p:nvSpPr>
        <p:spPr>
          <a:xfrm>
            <a:off x="5740629" y="7353013"/>
            <a:ext cx="2392358" cy="21964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800">
                <a:solidFill>
                  <a:srgbClr val="FFFFFF"/>
                </a:solidFill>
              </a:defRPr>
            </a:pPr>
            <a:r>
              <a:t>进程1</a:t>
            </a:r>
          </a:p>
          <a:p>
            <a:pPr>
              <a:defRPr sz="4800">
                <a:solidFill>
                  <a:srgbClr val="FFFFFF"/>
                </a:solidFill>
              </a:defRPr>
            </a:pPr>
            <a:r>
              <a:t>PCB</a:t>
            </a:r>
          </a:p>
        </p:txBody>
      </p:sp>
      <p:sp>
        <p:nvSpPr>
          <p:cNvPr id="207" name="就绪队列"/>
          <p:cNvSpPr/>
          <p:nvPr/>
        </p:nvSpPr>
        <p:spPr>
          <a:xfrm>
            <a:off x="13829078" y="5448300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就绪队列</a:t>
            </a:r>
          </a:p>
        </p:txBody>
      </p:sp>
      <p:sp>
        <p:nvSpPr>
          <p:cNvPr id="208" name="阻塞队列"/>
          <p:cNvSpPr/>
          <p:nvPr/>
        </p:nvSpPr>
        <p:spPr>
          <a:xfrm>
            <a:off x="14007208" y="9112450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阻塞队列</a:t>
            </a:r>
          </a:p>
        </p:txBody>
      </p:sp>
      <p:sp>
        <p:nvSpPr>
          <p:cNvPr id="209" name="矩形"/>
          <p:cNvSpPr/>
          <p:nvPr/>
        </p:nvSpPr>
        <p:spPr>
          <a:xfrm>
            <a:off x="11669087" y="6615047"/>
            <a:ext cx="1071494" cy="11305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0" name="矩形"/>
          <p:cNvSpPr/>
          <p:nvPr/>
        </p:nvSpPr>
        <p:spPr>
          <a:xfrm>
            <a:off x="13169509" y="6615047"/>
            <a:ext cx="1071493" cy="11305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" name="矩形"/>
          <p:cNvSpPr/>
          <p:nvPr/>
        </p:nvSpPr>
        <p:spPr>
          <a:xfrm>
            <a:off x="14620482" y="6615047"/>
            <a:ext cx="1071494" cy="11305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2" name="矩形"/>
          <p:cNvSpPr/>
          <p:nvPr/>
        </p:nvSpPr>
        <p:spPr>
          <a:xfrm>
            <a:off x="16096180" y="6615047"/>
            <a:ext cx="1071493" cy="11305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" name="矩形"/>
          <p:cNvSpPr/>
          <p:nvPr/>
        </p:nvSpPr>
        <p:spPr>
          <a:xfrm>
            <a:off x="17571877" y="6615047"/>
            <a:ext cx="1071494" cy="11305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" name="矩形"/>
          <p:cNvSpPr/>
          <p:nvPr/>
        </p:nvSpPr>
        <p:spPr>
          <a:xfrm>
            <a:off x="11669087" y="10228303"/>
            <a:ext cx="1071494" cy="11305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5" name="矩形"/>
          <p:cNvSpPr/>
          <p:nvPr/>
        </p:nvSpPr>
        <p:spPr>
          <a:xfrm>
            <a:off x="13169509" y="10228303"/>
            <a:ext cx="1071493" cy="11305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矩形"/>
          <p:cNvSpPr/>
          <p:nvPr/>
        </p:nvSpPr>
        <p:spPr>
          <a:xfrm>
            <a:off x="14620482" y="10228303"/>
            <a:ext cx="1071494" cy="11305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7" name="矩形"/>
          <p:cNvSpPr/>
          <p:nvPr/>
        </p:nvSpPr>
        <p:spPr>
          <a:xfrm>
            <a:off x="16096180" y="10228303"/>
            <a:ext cx="1071493" cy="11305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8" name="矩形"/>
          <p:cNvSpPr/>
          <p:nvPr/>
        </p:nvSpPr>
        <p:spPr>
          <a:xfrm>
            <a:off x="17571877" y="10228303"/>
            <a:ext cx="1071494" cy="11305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8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连接线"/>
          <p:cNvSpPr/>
          <p:nvPr/>
        </p:nvSpPr>
        <p:spPr>
          <a:xfrm>
            <a:off x="8574149" y="5639129"/>
            <a:ext cx="4149443" cy="2517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389" extrusionOk="0">
                <a:moveTo>
                  <a:pt x="21600" y="1768"/>
                </a:moveTo>
                <a:cubicBezTo>
                  <a:pt x="9880" y="-3211"/>
                  <a:pt x="2680" y="2329"/>
                  <a:pt x="0" y="18389"/>
                </a:cubicBezTo>
              </a:path>
            </a:pathLst>
          </a:custGeom>
          <a:ln w="50800">
            <a:solidFill>
              <a:srgbClr val="1A931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23" name="连接线"/>
          <p:cNvSpPr/>
          <p:nvPr/>
        </p:nvSpPr>
        <p:spPr>
          <a:xfrm>
            <a:off x="8566101" y="8665631"/>
            <a:ext cx="4508287" cy="1106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203" extrusionOk="0">
                <a:moveTo>
                  <a:pt x="21600" y="16141"/>
                </a:moveTo>
                <a:cubicBezTo>
                  <a:pt x="13511" y="21600"/>
                  <a:pt x="6311" y="16220"/>
                  <a:pt x="0" y="0"/>
                </a:cubicBezTo>
              </a:path>
            </a:pathLst>
          </a:custGeom>
          <a:ln w="50800">
            <a:solidFill>
              <a:srgbClr val="1A931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600" y="895164"/>
            <a:ext cx="2590800" cy="999958"/>
          </a:xfrm>
          <a:prstGeom prst="rect">
            <a:avLst/>
          </a:prstGeom>
        </p:spPr>
      </p:pic>
      <p:sp>
        <p:nvSpPr>
          <p:cNvPr id="26" name="进程切换的步骤"/>
          <p:cNvSpPr/>
          <p:nvPr/>
        </p:nvSpPr>
        <p:spPr>
          <a:xfrm>
            <a:off x="462012" y="715452"/>
            <a:ext cx="5834180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进程切换的步骤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3.4 进程切换"/>
          <p:cNvSpPr/>
          <p:nvPr/>
        </p:nvSpPr>
        <p:spPr>
          <a:xfrm>
            <a:off x="113431" y="68697"/>
            <a:ext cx="256480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32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3.4 进程切换</a:t>
            </a:r>
          </a:p>
        </p:txBody>
      </p:sp>
      <p:sp>
        <p:nvSpPr>
          <p:cNvPr id="225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226" name="第四节 进程切换"/>
          <p:cNvSpPr/>
          <p:nvPr/>
        </p:nvSpPr>
        <p:spPr>
          <a:xfrm>
            <a:off x="10670778" y="105864"/>
            <a:ext cx="30424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第四节 进程切换</a:t>
            </a:r>
          </a:p>
        </p:txBody>
      </p:sp>
      <p:sp>
        <p:nvSpPr>
          <p:cNvPr id="228" name="Step 5"/>
          <p:cNvSpPr/>
          <p:nvPr/>
        </p:nvSpPr>
        <p:spPr>
          <a:xfrm>
            <a:off x="4489446" y="3168968"/>
            <a:ext cx="20199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Step 5</a:t>
            </a:r>
          </a:p>
        </p:txBody>
      </p:sp>
      <p:sp>
        <p:nvSpPr>
          <p:cNvPr id="229" name="执行通过进程调度程序选择的新进程，并更新该进程的进程控制块"/>
          <p:cNvSpPr/>
          <p:nvPr/>
        </p:nvSpPr>
        <p:spPr>
          <a:xfrm>
            <a:off x="4428729" y="4466889"/>
            <a:ext cx="1852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执行</a:t>
            </a:r>
            <a:r>
              <a:t>通过进程调度程序选择的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新进程</a:t>
            </a:r>
            <a:r>
              <a:t>，并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更新</a:t>
            </a:r>
            <a:r>
              <a:t>该进程的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进程控制块</a:t>
            </a:r>
          </a:p>
        </p:txBody>
      </p:sp>
      <p:sp>
        <p:nvSpPr>
          <p:cNvPr id="230" name="进程2…"/>
          <p:cNvSpPr/>
          <p:nvPr/>
        </p:nvSpPr>
        <p:spPr>
          <a:xfrm>
            <a:off x="20071585" y="5759782"/>
            <a:ext cx="2392359" cy="219643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800">
                <a:solidFill>
                  <a:srgbClr val="FFFFFF"/>
                </a:solidFill>
              </a:defRPr>
            </a:pPr>
            <a:r>
              <a:t>进程2</a:t>
            </a:r>
          </a:p>
          <a:p>
            <a:pPr>
              <a:defRPr sz="4800">
                <a:solidFill>
                  <a:srgbClr val="FFFFFF"/>
                </a:solidFill>
              </a:defRPr>
            </a:pPr>
            <a:r>
              <a:t>PCB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600" y="895164"/>
            <a:ext cx="2590800" cy="999958"/>
          </a:xfrm>
          <a:prstGeom prst="rect">
            <a:avLst/>
          </a:prstGeom>
        </p:spPr>
      </p:pic>
      <p:sp>
        <p:nvSpPr>
          <p:cNvPr id="11" name="进程切换的步骤"/>
          <p:cNvSpPr/>
          <p:nvPr/>
        </p:nvSpPr>
        <p:spPr>
          <a:xfrm>
            <a:off x="462012" y="715452"/>
            <a:ext cx="5834180" cy="1270001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进程切换的步骤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3.4 进程切换"/>
          <p:cNvSpPr/>
          <p:nvPr/>
        </p:nvSpPr>
        <p:spPr>
          <a:xfrm>
            <a:off x="113431" y="68697"/>
            <a:ext cx="256480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32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3.4 进程切换</a:t>
            </a:r>
          </a:p>
        </p:txBody>
      </p:sp>
      <p:sp>
        <p:nvSpPr>
          <p:cNvPr id="235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236" name="第四节 进程切换"/>
          <p:cNvSpPr/>
          <p:nvPr/>
        </p:nvSpPr>
        <p:spPr>
          <a:xfrm>
            <a:off x="10670778" y="105864"/>
            <a:ext cx="30424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第四节 进程切换</a:t>
            </a:r>
          </a:p>
        </p:txBody>
      </p:sp>
      <p:sp>
        <p:nvSpPr>
          <p:cNvPr id="238" name="Step 6"/>
          <p:cNvSpPr/>
          <p:nvPr/>
        </p:nvSpPr>
        <p:spPr>
          <a:xfrm>
            <a:off x="6296192" y="3143520"/>
            <a:ext cx="20199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Step 6</a:t>
            </a:r>
          </a:p>
        </p:txBody>
      </p:sp>
      <p:sp>
        <p:nvSpPr>
          <p:cNvPr id="239" name="更新内存管理的数据结构"/>
          <p:cNvSpPr/>
          <p:nvPr/>
        </p:nvSpPr>
        <p:spPr>
          <a:xfrm>
            <a:off x="6199425" y="4441442"/>
            <a:ext cx="709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更新内存管理</a:t>
            </a:r>
            <a:r>
              <a:t>的数据结构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600" y="895164"/>
            <a:ext cx="2590800" cy="999958"/>
          </a:xfrm>
          <a:prstGeom prst="rect">
            <a:avLst/>
          </a:prstGeom>
        </p:spPr>
      </p:pic>
      <p:sp>
        <p:nvSpPr>
          <p:cNvPr id="10" name="进程切换的步骤"/>
          <p:cNvSpPr/>
          <p:nvPr/>
        </p:nvSpPr>
        <p:spPr>
          <a:xfrm>
            <a:off x="462012" y="715452"/>
            <a:ext cx="5834180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进程切换的步骤</a:t>
            </a: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3.4 进程切换"/>
          <p:cNvSpPr/>
          <p:nvPr/>
        </p:nvSpPr>
        <p:spPr>
          <a:xfrm>
            <a:off x="113431" y="68697"/>
            <a:ext cx="256480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32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3.4 进程切换</a:t>
            </a:r>
          </a:p>
        </p:txBody>
      </p:sp>
      <p:sp>
        <p:nvSpPr>
          <p:cNvPr id="244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245" name="第四节 进程切换"/>
          <p:cNvSpPr/>
          <p:nvPr/>
        </p:nvSpPr>
        <p:spPr>
          <a:xfrm>
            <a:off x="10670778" y="105864"/>
            <a:ext cx="30424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第四节 进程切换</a:t>
            </a:r>
          </a:p>
        </p:txBody>
      </p:sp>
      <p:sp>
        <p:nvSpPr>
          <p:cNvPr id="246" name="进程切换的步骤"/>
          <p:cNvSpPr/>
          <p:nvPr/>
        </p:nvSpPr>
        <p:spPr>
          <a:xfrm>
            <a:off x="462012" y="715452"/>
            <a:ext cx="5834180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进程切换的步骤</a:t>
            </a:r>
          </a:p>
        </p:txBody>
      </p:sp>
      <p:sp>
        <p:nvSpPr>
          <p:cNvPr id="247" name="Step 7"/>
          <p:cNvSpPr/>
          <p:nvPr/>
        </p:nvSpPr>
        <p:spPr>
          <a:xfrm>
            <a:off x="6296192" y="3143520"/>
            <a:ext cx="20199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Step 7</a:t>
            </a:r>
          </a:p>
        </p:txBody>
      </p:sp>
      <p:sp>
        <p:nvSpPr>
          <p:cNvPr id="248" name="恢复被调度程序选中的进程的硬件上下文"/>
          <p:cNvSpPr/>
          <p:nvPr/>
        </p:nvSpPr>
        <p:spPr>
          <a:xfrm>
            <a:off x="6190825" y="4365100"/>
            <a:ext cx="1154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恢复</a:t>
            </a:r>
            <a:r>
              <a:t>被调度程序选中的进程的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硬件上下文</a:t>
            </a:r>
          </a:p>
        </p:txBody>
      </p:sp>
      <p:sp>
        <p:nvSpPr>
          <p:cNvPr id="249" name="进程1"/>
          <p:cNvSpPr/>
          <p:nvPr/>
        </p:nvSpPr>
        <p:spPr>
          <a:xfrm>
            <a:off x="1987043" y="5357986"/>
            <a:ext cx="3270085" cy="329692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进程1</a:t>
            </a:r>
          </a:p>
        </p:txBody>
      </p:sp>
      <p:sp>
        <p:nvSpPr>
          <p:cNvPr id="250" name="CPU"/>
          <p:cNvSpPr/>
          <p:nvPr/>
        </p:nvSpPr>
        <p:spPr>
          <a:xfrm>
            <a:off x="2912473" y="9123784"/>
            <a:ext cx="141922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CPU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600" y="895164"/>
            <a:ext cx="2590800" cy="99995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254" name="1 进程调度的功能与时机"/>
          <p:cNvSpPr/>
          <p:nvPr/>
        </p:nvSpPr>
        <p:spPr>
          <a:xfrm>
            <a:off x="9349067" y="3617302"/>
            <a:ext cx="89370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1 进程调度的功能与时机</a:t>
            </a:r>
          </a:p>
        </p:txBody>
      </p:sp>
      <p:sp>
        <p:nvSpPr>
          <p:cNvPr id="255" name="2 进程调度算法"/>
          <p:cNvSpPr/>
          <p:nvPr/>
        </p:nvSpPr>
        <p:spPr>
          <a:xfrm>
            <a:off x="9349067" y="4680348"/>
            <a:ext cx="56858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2 进程调度算法</a:t>
            </a:r>
          </a:p>
        </p:txBody>
      </p:sp>
      <p:sp>
        <p:nvSpPr>
          <p:cNvPr id="256" name="3 实时系统中的调度"/>
          <p:cNvSpPr/>
          <p:nvPr/>
        </p:nvSpPr>
        <p:spPr>
          <a:xfrm>
            <a:off x="9349067" y="5743394"/>
            <a:ext cx="73114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3 实时系统中的调度</a:t>
            </a:r>
          </a:p>
        </p:txBody>
      </p:sp>
      <p:sp>
        <p:nvSpPr>
          <p:cNvPr id="257" name="4 进程切换"/>
          <p:cNvSpPr/>
          <p:nvPr/>
        </p:nvSpPr>
        <p:spPr>
          <a:xfrm>
            <a:off x="9349067" y="6806440"/>
            <a:ext cx="40602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4 进程切换</a:t>
            </a:r>
          </a:p>
        </p:txBody>
      </p:sp>
      <p:sp>
        <p:nvSpPr>
          <p:cNvPr id="258" name="5 多处理器调度"/>
          <p:cNvSpPr/>
          <p:nvPr/>
        </p:nvSpPr>
        <p:spPr>
          <a:xfrm>
            <a:off x="9349067" y="7869486"/>
            <a:ext cx="56858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5 多处理器调度</a:t>
            </a:r>
          </a:p>
        </p:txBody>
      </p:sp>
      <p:sp>
        <p:nvSpPr>
          <p:cNvPr id="259" name="6 死锁"/>
          <p:cNvSpPr/>
          <p:nvPr/>
        </p:nvSpPr>
        <p:spPr>
          <a:xfrm>
            <a:off x="9349067" y="8932532"/>
            <a:ext cx="24346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6 死锁</a:t>
            </a: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下课快乐…"/>
          <p:cNvSpPr/>
          <p:nvPr/>
        </p:nvSpPr>
        <p:spPr>
          <a:xfrm>
            <a:off x="10269232" y="4292600"/>
            <a:ext cx="13675297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960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t>下课快乐</a:t>
            </a:r>
          </a:p>
          <a:p>
            <a:pPr>
              <a:defRPr sz="960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t>马上去做随堂考哦</a:t>
            </a:r>
          </a:p>
          <a:p>
            <a:pPr>
              <a:defRPr sz="960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🙇‍♀️🙇‍♀️🙇‍♀️</a:t>
            </a:r>
          </a:p>
        </p:txBody>
      </p:sp>
      <p:pic>
        <p:nvPicPr>
          <p:cNvPr id="2397" name="EF7091CC-C309-4B12-B855-27AA446D42E5-16150-000030DF382AEA18_tmp.jpg" descr="EF7091CC-C309-4B12-B855-27AA446D42E5-16150-000030DF382AEA18_tm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430" y="3134121"/>
            <a:ext cx="9938651" cy="7447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牛刀小试"/>
          <p:cNvSpPr/>
          <p:nvPr/>
        </p:nvSpPr>
        <p:spPr>
          <a:xfrm>
            <a:off x="1176648" y="914221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392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393" name="简答：…"/>
          <p:cNvSpPr/>
          <p:nvPr/>
        </p:nvSpPr>
        <p:spPr>
          <a:xfrm>
            <a:off x="1191179" y="2581076"/>
            <a:ext cx="8039101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简答：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请写出选择调度算法的准则。</a:t>
            </a:r>
          </a:p>
        </p:txBody>
      </p:sp>
      <p:sp>
        <p:nvSpPr>
          <p:cNvPr id="394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</p:spTree>
    <p:extLst>
      <p:ext uri="{BB962C8B-B14F-4D97-AF65-F5344CB8AC3E}">
        <p14:creationId xmlns:p14="http://schemas.microsoft.com/office/powerpoint/2010/main" val="133453671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牛刀小试"/>
          <p:cNvSpPr/>
          <p:nvPr/>
        </p:nvSpPr>
        <p:spPr>
          <a:xfrm>
            <a:off x="1176648" y="914221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397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398" name="简答：…"/>
          <p:cNvSpPr/>
          <p:nvPr/>
        </p:nvSpPr>
        <p:spPr>
          <a:xfrm>
            <a:off x="1191179" y="2581076"/>
            <a:ext cx="8039101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简答：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请写出选择调度算法的准则。</a:t>
            </a:r>
          </a:p>
        </p:txBody>
      </p:sp>
      <p:sp>
        <p:nvSpPr>
          <p:cNvPr id="399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400" name="1.周转时间短"/>
          <p:cNvSpPr/>
          <p:nvPr/>
        </p:nvSpPr>
        <p:spPr>
          <a:xfrm>
            <a:off x="1404493" y="4534462"/>
            <a:ext cx="368617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>
              <a:defRPr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1.周转时间短</a:t>
            </a:r>
          </a:p>
        </p:txBody>
      </p:sp>
      <p:sp>
        <p:nvSpPr>
          <p:cNvPr id="401" name="2.响应时间快"/>
          <p:cNvSpPr/>
          <p:nvPr/>
        </p:nvSpPr>
        <p:spPr>
          <a:xfrm>
            <a:off x="1365202" y="5913861"/>
            <a:ext cx="376475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>
              <a:defRPr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2.响应时间快</a:t>
            </a:r>
          </a:p>
        </p:txBody>
      </p:sp>
      <p:sp>
        <p:nvSpPr>
          <p:cNvPr id="402" name="3.截止时间的保证"/>
          <p:cNvSpPr/>
          <p:nvPr/>
        </p:nvSpPr>
        <p:spPr>
          <a:xfrm>
            <a:off x="1390650" y="7293261"/>
            <a:ext cx="498871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3.截止时间的保证</a:t>
            </a:r>
          </a:p>
        </p:txBody>
      </p:sp>
      <p:sp>
        <p:nvSpPr>
          <p:cNvPr id="403" name="4.系统吞吐量高"/>
          <p:cNvSpPr/>
          <p:nvPr/>
        </p:nvSpPr>
        <p:spPr>
          <a:xfrm>
            <a:off x="1365202" y="8623862"/>
            <a:ext cx="4386264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>
              <a:defRPr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4.系统吞吐量高</a:t>
            </a:r>
          </a:p>
        </p:txBody>
      </p:sp>
      <p:sp>
        <p:nvSpPr>
          <p:cNvPr id="404" name="5.处理机利用率好"/>
          <p:cNvSpPr/>
          <p:nvPr/>
        </p:nvSpPr>
        <p:spPr>
          <a:xfrm>
            <a:off x="1365202" y="9954464"/>
            <a:ext cx="498872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>
              <a:defRPr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5.处理机利用率好</a:t>
            </a:r>
          </a:p>
        </p:txBody>
      </p:sp>
    </p:spTree>
    <p:extLst>
      <p:ext uri="{BB962C8B-B14F-4D97-AF65-F5344CB8AC3E}">
        <p14:creationId xmlns:p14="http://schemas.microsoft.com/office/powerpoint/2010/main" val="123932612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407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408" name="进程调度算法"/>
          <p:cNvSpPr/>
          <p:nvPr/>
        </p:nvSpPr>
        <p:spPr>
          <a:xfrm>
            <a:off x="644856" y="679064"/>
            <a:ext cx="5128618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进程调度算法</a:t>
            </a:r>
          </a:p>
        </p:txBody>
      </p:sp>
      <p:sp>
        <p:nvSpPr>
          <p:cNvPr id="409" name="先来先服务调度算法"/>
          <p:cNvSpPr/>
          <p:nvPr/>
        </p:nvSpPr>
        <p:spPr>
          <a:xfrm>
            <a:off x="1365202" y="2940122"/>
            <a:ext cx="56007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先来先服务</a:t>
            </a:r>
            <a:r>
              <a:t>调度算法</a:t>
            </a:r>
          </a:p>
        </p:txBody>
      </p:sp>
      <p:sp>
        <p:nvSpPr>
          <p:cNvPr id="410" name="短进程优先调度算法"/>
          <p:cNvSpPr/>
          <p:nvPr/>
        </p:nvSpPr>
        <p:spPr>
          <a:xfrm>
            <a:off x="1365202" y="4319521"/>
            <a:ext cx="56007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短进程优先</a:t>
            </a:r>
            <a:r>
              <a:t>调度算法</a:t>
            </a:r>
          </a:p>
        </p:txBody>
      </p:sp>
      <p:sp>
        <p:nvSpPr>
          <p:cNvPr id="411" name="优先权调度算法"/>
          <p:cNvSpPr/>
          <p:nvPr/>
        </p:nvSpPr>
        <p:spPr>
          <a:xfrm>
            <a:off x="1390650" y="5698920"/>
            <a:ext cx="438150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优先权</a:t>
            </a:r>
            <a:r>
              <a:t>调度算法</a:t>
            </a:r>
          </a:p>
        </p:txBody>
      </p:sp>
      <p:sp>
        <p:nvSpPr>
          <p:cNvPr id="412" name="时间片轮转调度算法"/>
          <p:cNvSpPr/>
          <p:nvPr/>
        </p:nvSpPr>
        <p:spPr>
          <a:xfrm>
            <a:off x="1365202" y="7029522"/>
            <a:ext cx="56007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时间片轮转</a:t>
            </a:r>
            <a:r>
              <a:t>调度算法</a:t>
            </a:r>
          </a:p>
        </p:txBody>
      </p:sp>
      <p:sp>
        <p:nvSpPr>
          <p:cNvPr id="413" name="多级队列调度算法"/>
          <p:cNvSpPr/>
          <p:nvPr/>
        </p:nvSpPr>
        <p:spPr>
          <a:xfrm>
            <a:off x="1365202" y="8360123"/>
            <a:ext cx="49911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多级队列</a:t>
            </a:r>
            <a:r>
              <a:t>调度算法</a:t>
            </a:r>
          </a:p>
        </p:txBody>
      </p:sp>
      <p:sp>
        <p:nvSpPr>
          <p:cNvPr id="414" name="多级反馈队列调度算法"/>
          <p:cNvSpPr/>
          <p:nvPr/>
        </p:nvSpPr>
        <p:spPr>
          <a:xfrm>
            <a:off x="1365202" y="9836077"/>
            <a:ext cx="62103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多级反馈队列</a:t>
            </a:r>
            <a:r>
              <a:t>调度算法</a:t>
            </a:r>
          </a:p>
        </p:txBody>
      </p:sp>
      <p:sp>
        <p:nvSpPr>
          <p:cNvPr id="415" name="3.2.2 进程调度算法"/>
          <p:cNvSpPr/>
          <p:nvPr/>
        </p:nvSpPr>
        <p:spPr>
          <a:xfrm>
            <a:off x="236688" y="107600"/>
            <a:ext cx="225702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 </a:t>
            </a:r>
            <a:r>
              <a:rPr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调度算法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025700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418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419" name="进程调度算法"/>
          <p:cNvSpPr/>
          <p:nvPr/>
        </p:nvSpPr>
        <p:spPr>
          <a:xfrm>
            <a:off x="644856" y="679064"/>
            <a:ext cx="5128618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进程调度算法</a:t>
            </a:r>
          </a:p>
        </p:txBody>
      </p:sp>
      <p:sp>
        <p:nvSpPr>
          <p:cNvPr id="420" name="先来先服务调度算法"/>
          <p:cNvSpPr/>
          <p:nvPr/>
        </p:nvSpPr>
        <p:spPr>
          <a:xfrm>
            <a:off x="1365202" y="2940122"/>
            <a:ext cx="56007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先来先服务</a:t>
            </a:r>
            <a:r>
              <a:t>调度算法</a:t>
            </a:r>
          </a:p>
        </p:txBody>
      </p:sp>
      <p:sp>
        <p:nvSpPr>
          <p:cNvPr id="421" name="短进程优先调度算法"/>
          <p:cNvSpPr/>
          <p:nvPr/>
        </p:nvSpPr>
        <p:spPr>
          <a:xfrm>
            <a:off x="1365202" y="4319521"/>
            <a:ext cx="56007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短进程优先</a:t>
            </a:r>
            <a:r>
              <a:t>调度算法</a:t>
            </a:r>
          </a:p>
        </p:txBody>
      </p:sp>
      <p:sp>
        <p:nvSpPr>
          <p:cNvPr id="422" name="优先权调度算法"/>
          <p:cNvSpPr/>
          <p:nvPr/>
        </p:nvSpPr>
        <p:spPr>
          <a:xfrm>
            <a:off x="1390650" y="5698920"/>
            <a:ext cx="438150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优先权</a:t>
            </a:r>
            <a:r>
              <a:t>调度算法</a:t>
            </a:r>
          </a:p>
        </p:txBody>
      </p:sp>
      <p:sp>
        <p:nvSpPr>
          <p:cNvPr id="423" name="时间片轮转调度算法"/>
          <p:cNvSpPr/>
          <p:nvPr/>
        </p:nvSpPr>
        <p:spPr>
          <a:xfrm>
            <a:off x="1365202" y="7029522"/>
            <a:ext cx="56007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时间片轮转</a:t>
            </a:r>
            <a:r>
              <a:t>调度算法</a:t>
            </a:r>
          </a:p>
        </p:txBody>
      </p:sp>
      <p:sp>
        <p:nvSpPr>
          <p:cNvPr id="424" name="多级队列调度算法"/>
          <p:cNvSpPr/>
          <p:nvPr/>
        </p:nvSpPr>
        <p:spPr>
          <a:xfrm>
            <a:off x="1365202" y="8360123"/>
            <a:ext cx="49911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多级队列</a:t>
            </a:r>
            <a:r>
              <a:t>调度算法</a:t>
            </a:r>
          </a:p>
        </p:txBody>
      </p:sp>
      <p:sp>
        <p:nvSpPr>
          <p:cNvPr id="425" name="多级反馈队列调度算法"/>
          <p:cNvSpPr/>
          <p:nvPr/>
        </p:nvSpPr>
        <p:spPr>
          <a:xfrm>
            <a:off x="1365202" y="9836077"/>
            <a:ext cx="62103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多级反馈队列</a:t>
            </a:r>
            <a:r>
              <a:t>调度算法</a:t>
            </a:r>
          </a:p>
        </p:txBody>
      </p:sp>
      <p:sp>
        <p:nvSpPr>
          <p:cNvPr id="426" name="3.2.2.1 先来先服务服调度算法"/>
          <p:cNvSpPr/>
          <p:nvPr/>
        </p:nvSpPr>
        <p:spPr>
          <a:xfrm>
            <a:off x="91067" y="130252"/>
            <a:ext cx="91820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3.2.2.1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先来先服务调度算法（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First-Come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First-Served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FCFS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27" name="屏幕快照 2019-03-05 下午6.15.44.png" descr="屏幕快照 2019-03-05 下午6.15.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38998" y="818009"/>
            <a:ext cx="3764757" cy="23971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03222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430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431" name="先来先服务调度算法FCFS"/>
          <p:cNvSpPr/>
          <p:nvPr/>
        </p:nvSpPr>
        <p:spPr>
          <a:xfrm>
            <a:off x="644856" y="679064"/>
            <a:ext cx="8732666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先来先服务调度算法FCFS</a:t>
            </a:r>
          </a:p>
        </p:txBody>
      </p:sp>
      <p:sp>
        <p:nvSpPr>
          <p:cNvPr id="432" name="First-Come，First-Served"/>
          <p:cNvSpPr/>
          <p:nvPr/>
        </p:nvSpPr>
        <p:spPr>
          <a:xfrm>
            <a:off x="9803591" y="818764"/>
            <a:ext cx="7960094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First-Come，First-Served</a:t>
            </a:r>
          </a:p>
        </p:txBody>
      </p:sp>
      <p:sp>
        <p:nvSpPr>
          <p:cNvPr id="433" name="含义"/>
          <p:cNvSpPr/>
          <p:nvPr/>
        </p:nvSpPr>
        <p:spPr>
          <a:xfrm>
            <a:off x="761163" y="2545631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含义</a:t>
            </a:r>
          </a:p>
        </p:txBody>
      </p:sp>
      <p:sp>
        <p:nvSpPr>
          <p:cNvPr id="434" name="从就绪队列的队首选择最先到达就绪队列的进程，为该进程分配CPU"/>
          <p:cNvSpPr/>
          <p:nvPr/>
        </p:nvSpPr>
        <p:spPr>
          <a:xfrm>
            <a:off x="3075882" y="2545631"/>
            <a:ext cx="1919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从就绪队列的队首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选择最先到达就绪队列的进程</a:t>
            </a:r>
            <a:r>
              <a:t>，为该进程分配CPU</a:t>
            </a:r>
          </a:p>
        </p:txBody>
      </p:sp>
      <p:pic>
        <p:nvPicPr>
          <p:cNvPr id="436" name="屏幕快照 2019-03-05 下午6.15.44.png" descr="屏幕快照 2019-03-05 下午6.15.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54535" y="818009"/>
            <a:ext cx="2949220" cy="187787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3.2.2.1 先来先服务服调度算法"/>
          <p:cNvSpPr/>
          <p:nvPr/>
        </p:nvSpPr>
        <p:spPr>
          <a:xfrm>
            <a:off x="91067" y="130252"/>
            <a:ext cx="91820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3.2.2.1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先来先服务调度算法（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First-Come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First-Served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FCFS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820012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牛刀小试"/>
          <p:cNvSpPr/>
          <p:nvPr/>
        </p:nvSpPr>
        <p:spPr>
          <a:xfrm>
            <a:off x="1176648" y="914221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439" name="按照进程到达就绪队列的先后次序来挑选进程的调度算法是（）…"/>
          <p:cNvSpPr/>
          <p:nvPr/>
        </p:nvSpPr>
        <p:spPr>
          <a:xfrm>
            <a:off x="3820716" y="4292600"/>
            <a:ext cx="17352169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按照进程到达就绪队列的先后次序来挑选进程的调度算法是（）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A. 短进程优先调度算法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B. 多级队列调度算法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C. 先来先服务算法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D. 优先权调度算法</a:t>
            </a:r>
          </a:p>
        </p:txBody>
      </p:sp>
      <p:sp>
        <p:nvSpPr>
          <p:cNvPr id="440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441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6" name="3.2.2.1 先来先服务服调度算法"/>
          <p:cNvSpPr/>
          <p:nvPr/>
        </p:nvSpPr>
        <p:spPr>
          <a:xfrm>
            <a:off x="91067" y="130252"/>
            <a:ext cx="91820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3.2.2.1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先来先服务调度算法（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First-Come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First-Served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FCFS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973435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牛刀小试"/>
          <p:cNvSpPr/>
          <p:nvPr/>
        </p:nvSpPr>
        <p:spPr>
          <a:xfrm>
            <a:off x="1176648" y="914221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444" name="按照进程到达就绪队列的先后次序来挑选进程的调度算法是（）…"/>
          <p:cNvSpPr/>
          <p:nvPr/>
        </p:nvSpPr>
        <p:spPr>
          <a:xfrm>
            <a:off x="3820716" y="4292600"/>
            <a:ext cx="17352169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按照进程到达就绪队列的先后次序来挑选进程的调度算法是（）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A. 短进程优先调度算法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B. 多级队列调度算法</a:t>
            </a:r>
          </a:p>
          <a:p>
            <a:pPr algn="l">
              <a:defRPr sz="4800">
                <a:solidFill>
                  <a:schemeClr val="accent5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C. 先来先服务算法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D. 优先权调度算法</a:t>
            </a:r>
          </a:p>
        </p:txBody>
      </p:sp>
      <p:sp>
        <p:nvSpPr>
          <p:cNvPr id="445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446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6" name="3.2.2.1 先来先服务服调度算法"/>
          <p:cNvSpPr/>
          <p:nvPr/>
        </p:nvSpPr>
        <p:spPr>
          <a:xfrm>
            <a:off x="91067" y="130252"/>
            <a:ext cx="91820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3.2.2.1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先来先服务调度算法（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First-Come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First-Served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FCFS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538335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牛刀小试"/>
          <p:cNvSpPr/>
          <p:nvPr/>
        </p:nvSpPr>
        <p:spPr>
          <a:xfrm>
            <a:off x="1176648" y="914221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449" name="1404…"/>
          <p:cNvSpPr/>
          <p:nvPr/>
        </p:nvSpPr>
        <p:spPr>
          <a:xfrm>
            <a:off x="1702594" y="5025555"/>
            <a:ext cx="20978813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1404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现有三个进程A,B,C，依次进入了某系统的就绪队列，他们需占用处理器的时间分别为2ms,5ms,9ms。若采用先来先服务调度算法，则进程C至少要等待______ms才能占用处理器。</a:t>
            </a:r>
          </a:p>
        </p:txBody>
      </p:sp>
      <p:sp>
        <p:nvSpPr>
          <p:cNvPr id="450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451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6" name="3.2.2.1 先来先服务服调度算法"/>
          <p:cNvSpPr/>
          <p:nvPr/>
        </p:nvSpPr>
        <p:spPr>
          <a:xfrm>
            <a:off x="91067" y="130252"/>
            <a:ext cx="91820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3.2.2.1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先来先服务调度算法（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First-Come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First-Served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FCFS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631162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名称：《操作系统概论》"/>
          <p:cNvSpPr/>
          <p:nvPr/>
        </p:nvSpPr>
        <p:spPr>
          <a:xfrm>
            <a:off x="14081169" y="3522358"/>
            <a:ext cx="709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>
              <a:defRPr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rPr>
                <a:latin typeface="Hannotate SC Regular"/>
                <a:ea typeface="Hannotate SC Regular"/>
                <a:cs typeface="Hannotate SC Regular"/>
                <a:sym typeface="Hannotate SC Regular"/>
              </a:rPr>
              <a:t>名称：《操作系统概论》</a:t>
            </a:r>
          </a:p>
        </p:txBody>
      </p:sp>
      <p:sp>
        <p:nvSpPr>
          <p:cNvPr id="51" name="主编：张琼声"/>
          <p:cNvSpPr/>
          <p:nvPr/>
        </p:nvSpPr>
        <p:spPr>
          <a:xfrm>
            <a:off x="14081169" y="4942529"/>
            <a:ext cx="392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主编：张琼声</a:t>
            </a:r>
          </a:p>
        </p:txBody>
      </p:sp>
      <p:sp>
        <p:nvSpPr>
          <p:cNvPr id="52" name="编号：02323"/>
          <p:cNvSpPr/>
          <p:nvPr/>
        </p:nvSpPr>
        <p:spPr>
          <a:xfrm>
            <a:off x="14081169" y="6362700"/>
            <a:ext cx="39465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编号：02323</a:t>
            </a:r>
          </a:p>
        </p:txBody>
      </p:sp>
      <p:sp>
        <p:nvSpPr>
          <p:cNvPr id="53" name="机械工业出版社"/>
          <p:cNvSpPr/>
          <p:nvPr/>
        </p:nvSpPr>
        <p:spPr>
          <a:xfrm>
            <a:off x="14081169" y="9203041"/>
            <a:ext cx="455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机械工业出版社</a:t>
            </a:r>
          </a:p>
        </p:txBody>
      </p:sp>
      <p:sp>
        <p:nvSpPr>
          <p:cNvPr id="54" name="年份：2017年"/>
          <p:cNvSpPr/>
          <p:nvPr/>
        </p:nvSpPr>
        <p:spPr>
          <a:xfrm>
            <a:off x="14081169" y="7782870"/>
            <a:ext cx="419608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年份：2017年</a:t>
            </a:r>
          </a:p>
        </p:txBody>
      </p:sp>
      <p:sp>
        <p:nvSpPr>
          <p:cNvPr id="55" name="教…"/>
          <p:cNvSpPr/>
          <p:nvPr/>
        </p:nvSpPr>
        <p:spPr>
          <a:xfrm>
            <a:off x="1345160" y="1910546"/>
            <a:ext cx="2457933" cy="979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13600">
                <a:solidFill>
                  <a:schemeClr val="accent4">
                    <a:satOff val="1488"/>
                    <a:lumOff val="-7242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t>教</a:t>
            </a:r>
          </a:p>
          <a:p>
            <a:pPr defTabSz="821531">
              <a:defRPr sz="13600">
                <a:solidFill>
                  <a:schemeClr val="accent4">
                    <a:satOff val="1488"/>
                    <a:lumOff val="-7242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t>材</a:t>
            </a:r>
          </a:p>
          <a:p>
            <a:pPr defTabSz="821531">
              <a:defRPr sz="13600">
                <a:solidFill>
                  <a:schemeClr val="accent4">
                    <a:satOff val="1488"/>
                    <a:lumOff val="-7242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t>介</a:t>
            </a:r>
          </a:p>
          <a:p>
            <a:pPr defTabSz="821531">
              <a:defRPr sz="13600">
                <a:solidFill>
                  <a:schemeClr val="accent4">
                    <a:satOff val="1488"/>
                    <a:lumOff val="-7242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t>绍</a:t>
            </a:r>
          </a:p>
        </p:txBody>
      </p:sp>
      <p:pic>
        <p:nvPicPr>
          <p:cNvPr id="56" name="屏幕快照 2019-02-26 下午5.38.17.png" descr="屏幕快照 2019-02-26 下午5.38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9214" y="2776167"/>
            <a:ext cx="6323673" cy="7953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牛刀小试"/>
          <p:cNvSpPr/>
          <p:nvPr/>
        </p:nvSpPr>
        <p:spPr>
          <a:xfrm>
            <a:off x="1176648" y="914221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456" name="1404…"/>
          <p:cNvSpPr/>
          <p:nvPr/>
        </p:nvSpPr>
        <p:spPr>
          <a:xfrm>
            <a:off x="1702594" y="5025555"/>
            <a:ext cx="20978813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1404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现有三个进程A,B,C，依次进入了某系统的就绪队列，他们需占用处理器的时间分别为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2ms,5ms,</a:t>
            </a:r>
            <a:r>
              <a:t>9ms。若采用先来先服务调度算法，则进程C至少要等待______ms才能占用处理器。</a:t>
            </a:r>
          </a:p>
        </p:txBody>
      </p:sp>
      <p:sp>
        <p:nvSpPr>
          <p:cNvPr id="457" name="7"/>
          <p:cNvSpPr/>
          <p:nvPr/>
        </p:nvSpPr>
        <p:spPr>
          <a:xfrm>
            <a:off x="1128948" y="7480299"/>
            <a:ext cx="3448844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7</a:t>
            </a:r>
          </a:p>
        </p:txBody>
      </p:sp>
      <p:sp>
        <p:nvSpPr>
          <p:cNvPr id="458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459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7" name="3.2.2.1 先来先服务服调度算法"/>
          <p:cNvSpPr/>
          <p:nvPr/>
        </p:nvSpPr>
        <p:spPr>
          <a:xfrm>
            <a:off x="91067" y="130252"/>
            <a:ext cx="91820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3.2.2.1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先来先服务调度算法（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First-Come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First-Served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FCFS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399427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464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465" name="先来先服务调度算法FCFS"/>
          <p:cNvSpPr/>
          <p:nvPr/>
        </p:nvSpPr>
        <p:spPr>
          <a:xfrm>
            <a:off x="644856" y="679064"/>
            <a:ext cx="8732666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先来先服务调度算法FCFS</a:t>
            </a:r>
          </a:p>
        </p:txBody>
      </p:sp>
      <p:sp>
        <p:nvSpPr>
          <p:cNvPr id="466" name="First-Come，First-Served"/>
          <p:cNvSpPr/>
          <p:nvPr/>
        </p:nvSpPr>
        <p:spPr>
          <a:xfrm>
            <a:off x="9803591" y="818764"/>
            <a:ext cx="7960094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First-Come，First-Served</a:t>
            </a:r>
          </a:p>
        </p:txBody>
      </p:sp>
      <p:sp>
        <p:nvSpPr>
          <p:cNvPr id="467" name="含义"/>
          <p:cNvSpPr/>
          <p:nvPr/>
        </p:nvSpPr>
        <p:spPr>
          <a:xfrm>
            <a:off x="761163" y="2545631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含义</a:t>
            </a:r>
          </a:p>
        </p:txBody>
      </p:sp>
      <p:sp>
        <p:nvSpPr>
          <p:cNvPr id="468" name="从就绪队列的队首选择最先到达就绪队列的进程，为该进程分配CPU"/>
          <p:cNvSpPr/>
          <p:nvPr/>
        </p:nvSpPr>
        <p:spPr>
          <a:xfrm>
            <a:off x="3075882" y="2545631"/>
            <a:ext cx="1919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从就绪队列的队首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选择最先到达就绪队列的进程</a:t>
            </a:r>
            <a:r>
              <a:t>，为该进程分配CPU</a:t>
            </a:r>
          </a:p>
        </p:txBody>
      </p:sp>
      <p:pic>
        <p:nvPicPr>
          <p:cNvPr id="470" name="屏幕快照 2019-03-05 下午6.15.44.png" descr="屏幕快照 2019-03-05 下午6.15.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54534" y="818009"/>
            <a:ext cx="2949221" cy="187787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3.2.2.1 先来先服务服调度算法"/>
          <p:cNvSpPr/>
          <p:nvPr/>
        </p:nvSpPr>
        <p:spPr>
          <a:xfrm>
            <a:off x="91067" y="130252"/>
            <a:ext cx="91820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3.2.2.1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先来先服务调度算法（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First-Come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First-Served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FCFS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995487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473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graphicFrame>
        <p:nvGraphicFramePr>
          <p:cNvPr id="474" name="表格"/>
          <p:cNvGraphicFramePr/>
          <p:nvPr/>
        </p:nvGraphicFramePr>
        <p:xfrm>
          <a:off x="2897289" y="3907887"/>
          <a:ext cx="18589420" cy="5359745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1894152"/>
                <a:gridCol w="4063470"/>
                <a:gridCol w="3613785"/>
                <a:gridCol w="2949306"/>
                <a:gridCol w="2914032"/>
                <a:gridCol w="3154675"/>
              </a:tblGrid>
              <a:tr h="174128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进程名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进入系统时间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开始运行时间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服务时间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等待时间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周转时间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</a:tr>
              <a:tr h="12061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</a:tr>
              <a:tr h="12061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12061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</a:tr>
            </a:tbl>
          </a:graphicData>
        </a:graphic>
      </p:graphicFrame>
      <p:grpSp>
        <p:nvGrpSpPr>
          <p:cNvPr id="477" name="开始运行时间…"/>
          <p:cNvGrpSpPr/>
          <p:nvPr/>
        </p:nvGrpSpPr>
        <p:grpSpPr>
          <a:xfrm>
            <a:off x="15141996" y="1493514"/>
            <a:ext cx="3303385" cy="2377441"/>
            <a:chOff x="0" y="0"/>
            <a:chExt cx="3303383" cy="2377439"/>
          </a:xfrm>
        </p:grpSpPr>
        <p:sp>
          <p:nvSpPr>
            <p:cNvPr id="476" name="开始运行时间…"/>
            <p:cNvSpPr/>
            <p:nvPr/>
          </p:nvSpPr>
          <p:spPr>
            <a:xfrm>
              <a:off x="38100" y="38100"/>
              <a:ext cx="3227184" cy="2301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开始运行时间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减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进入时间</a:t>
              </a:r>
            </a:p>
          </p:txBody>
        </p:sp>
        <p:pic>
          <p:nvPicPr>
            <p:cNvPr id="475" name="开始运行时间…" descr="开始运行时间…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303384" cy="2377441"/>
            </a:xfrm>
            <a:prstGeom prst="rect">
              <a:avLst/>
            </a:prstGeom>
            <a:effectLst/>
          </p:spPr>
        </p:pic>
      </p:grpSp>
      <p:grpSp>
        <p:nvGrpSpPr>
          <p:cNvPr id="480" name="上个进程结束"/>
          <p:cNvGrpSpPr/>
          <p:nvPr/>
        </p:nvGrpSpPr>
        <p:grpSpPr>
          <a:xfrm>
            <a:off x="8749328" y="2587740"/>
            <a:ext cx="3432112" cy="955041"/>
            <a:chOff x="0" y="0"/>
            <a:chExt cx="3432110" cy="955039"/>
          </a:xfrm>
        </p:grpSpPr>
        <p:sp>
          <p:nvSpPr>
            <p:cNvPr id="479" name="上个进程结束"/>
            <p:cNvSpPr/>
            <p:nvPr/>
          </p:nvSpPr>
          <p:spPr>
            <a:xfrm>
              <a:off x="38100" y="38100"/>
              <a:ext cx="3355911" cy="878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上个进程结束</a:t>
              </a:r>
            </a:p>
          </p:txBody>
        </p:sp>
        <p:pic>
          <p:nvPicPr>
            <p:cNvPr id="478" name="上个进程结束" descr="上个进程结束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432111" cy="955040"/>
            </a:xfrm>
            <a:prstGeom prst="rect">
              <a:avLst/>
            </a:prstGeom>
            <a:effectLst/>
          </p:spPr>
        </p:pic>
      </p:grpSp>
      <p:sp>
        <p:nvSpPr>
          <p:cNvPr id="481" name="先来先服务调度算法FCFS"/>
          <p:cNvSpPr/>
          <p:nvPr/>
        </p:nvSpPr>
        <p:spPr>
          <a:xfrm>
            <a:off x="644856" y="679064"/>
            <a:ext cx="8732666" cy="1270001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先来先服务调度算法FCFS</a:t>
            </a:r>
          </a:p>
        </p:txBody>
      </p:sp>
      <p:grpSp>
        <p:nvGrpSpPr>
          <p:cNvPr id="484" name="题目…"/>
          <p:cNvGrpSpPr/>
          <p:nvPr/>
        </p:nvGrpSpPr>
        <p:grpSpPr>
          <a:xfrm>
            <a:off x="12936474" y="2232140"/>
            <a:ext cx="1755854" cy="1666241"/>
            <a:chOff x="0" y="0"/>
            <a:chExt cx="1755852" cy="1666239"/>
          </a:xfrm>
        </p:grpSpPr>
        <p:sp>
          <p:nvSpPr>
            <p:cNvPr id="483" name="题目…"/>
            <p:cNvSpPr/>
            <p:nvPr/>
          </p:nvSpPr>
          <p:spPr>
            <a:xfrm>
              <a:off x="38100" y="38100"/>
              <a:ext cx="1679653" cy="1590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题目</a:t>
              </a:r>
            </a:p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给出</a:t>
              </a:r>
            </a:p>
          </p:txBody>
        </p:sp>
        <p:pic>
          <p:nvPicPr>
            <p:cNvPr id="482" name="题目…" descr="题目…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0"/>
              <a:ext cx="1755854" cy="1666240"/>
            </a:xfrm>
            <a:prstGeom prst="rect">
              <a:avLst/>
            </a:prstGeom>
            <a:effectLst/>
          </p:spPr>
        </p:pic>
      </p:grpSp>
      <p:grpSp>
        <p:nvGrpSpPr>
          <p:cNvPr id="487" name="题目…"/>
          <p:cNvGrpSpPr/>
          <p:nvPr/>
        </p:nvGrpSpPr>
        <p:grpSpPr>
          <a:xfrm>
            <a:off x="5938279" y="2232140"/>
            <a:ext cx="1755854" cy="1666241"/>
            <a:chOff x="0" y="0"/>
            <a:chExt cx="1755852" cy="1666239"/>
          </a:xfrm>
        </p:grpSpPr>
        <p:sp>
          <p:nvSpPr>
            <p:cNvPr id="486" name="题目…"/>
            <p:cNvSpPr/>
            <p:nvPr/>
          </p:nvSpPr>
          <p:spPr>
            <a:xfrm>
              <a:off x="38100" y="38100"/>
              <a:ext cx="1679653" cy="1590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题目</a:t>
              </a:r>
            </a:p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给出</a:t>
              </a:r>
            </a:p>
          </p:txBody>
        </p:sp>
        <p:pic>
          <p:nvPicPr>
            <p:cNvPr id="485" name="题目…" descr="题目…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0"/>
              <a:ext cx="1755854" cy="1666240"/>
            </a:xfrm>
            <a:prstGeom prst="rect">
              <a:avLst/>
            </a:prstGeom>
            <a:effectLst/>
          </p:spPr>
        </p:pic>
      </p:grpSp>
      <p:grpSp>
        <p:nvGrpSpPr>
          <p:cNvPr id="490" name="服务时间…"/>
          <p:cNvGrpSpPr/>
          <p:nvPr/>
        </p:nvGrpSpPr>
        <p:grpSpPr>
          <a:xfrm>
            <a:off x="18551675" y="1493514"/>
            <a:ext cx="2616809" cy="2377441"/>
            <a:chOff x="0" y="0"/>
            <a:chExt cx="2616808" cy="2377439"/>
          </a:xfrm>
        </p:grpSpPr>
        <p:sp>
          <p:nvSpPr>
            <p:cNvPr id="489" name="服务时间…"/>
            <p:cNvSpPr/>
            <p:nvPr/>
          </p:nvSpPr>
          <p:spPr>
            <a:xfrm>
              <a:off x="38100" y="38100"/>
              <a:ext cx="2540609" cy="2301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服务时间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加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等待时间</a:t>
              </a:r>
            </a:p>
          </p:txBody>
        </p:sp>
        <p:pic>
          <p:nvPicPr>
            <p:cNvPr id="488" name="服务时间…" descr="服务时间…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2616809" cy="2377441"/>
            </a:xfrm>
            <a:prstGeom prst="rect">
              <a:avLst/>
            </a:prstGeom>
            <a:effectLst/>
          </p:spPr>
        </p:pic>
      </p:grpSp>
      <p:sp>
        <p:nvSpPr>
          <p:cNvPr id="491" name="系统平均周转时间T"/>
          <p:cNvSpPr/>
          <p:nvPr/>
        </p:nvSpPr>
        <p:spPr>
          <a:xfrm>
            <a:off x="1089310" y="9632743"/>
            <a:ext cx="5582185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系统平均周转时间T</a:t>
            </a:r>
          </a:p>
        </p:txBody>
      </p:sp>
      <p:sp>
        <p:nvSpPr>
          <p:cNvPr id="492" name="带权平均周转时间"/>
          <p:cNvSpPr/>
          <p:nvPr/>
        </p:nvSpPr>
        <p:spPr>
          <a:xfrm>
            <a:off x="1105744" y="10809965"/>
            <a:ext cx="519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带权平均周转时间</a:t>
            </a:r>
          </a:p>
        </p:txBody>
      </p:sp>
      <p:pic>
        <p:nvPicPr>
          <p:cNvPr id="494" name="屏幕快照 2019-03-05 下午6.15.44.png" descr="屏幕快照 2019-03-05 下午6.15.44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1405937" y="838785"/>
            <a:ext cx="2397817" cy="1526773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3.2.2.1 先来先服务服调度算法"/>
          <p:cNvSpPr/>
          <p:nvPr/>
        </p:nvSpPr>
        <p:spPr>
          <a:xfrm>
            <a:off x="91067" y="130252"/>
            <a:ext cx="91820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3.2.2.1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先来先服务调度算法（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First-Come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First-Served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FCFS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244024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499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graphicFrame>
        <p:nvGraphicFramePr>
          <p:cNvPr id="500" name="表格"/>
          <p:cNvGraphicFramePr/>
          <p:nvPr/>
        </p:nvGraphicFramePr>
        <p:xfrm>
          <a:off x="2897289" y="3907887"/>
          <a:ext cx="18589420" cy="5359745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1894152"/>
                <a:gridCol w="4063470"/>
                <a:gridCol w="3613785"/>
                <a:gridCol w="2949306"/>
                <a:gridCol w="2914032"/>
                <a:gridCol w="3154675"/>
              </a:tblGrid>
              <a:tr h="174128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进程名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进入系统时间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开始运行时间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服务时间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等待时间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周转时间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</a:tr>
              <a:tr h="12061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</a:tr>
              <a:tr h="12061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12061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</a:tr>
            </a:tbl>
          </a:graphicData>
        </a:graphic>
      </p:graphicFrame>
      <p:grpSp>
        <p:nvGrpSpPr>
          <p:cNvPr id="503" name="开始运行时间…"/>
          <p:cNvGrpSpPr/>
          <p:nvPr/>
        </p:nvGrpSpPr>
        <p:grpSpPr>
          <a:xfrm>
            <a:off x="15141996" y="1493514"/>
            <a:ext cx="3303385" cy="2377441"/>
            <a:chOff x="0" y="0"/>
            <a:chExt cx="3303383" cy="2377439"/>
          </a:xfrm>
        </p:grpSpPr>
        <p:sp>
          <p:nvSpPr>
            <p:cNvPr id="502" name="开始运行时间…"/>
            <p:cNvSpPr/>
            <p:nvPr/>
          </p:nvSpPr>
          <p:spPr>
            <a:xfrm>
              <a:off x="38100" y="38100"/>
              <a:ext cx="3227184" cy="2301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开始运行时间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减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进入时间</a:t>
              </a:r>
            </a:p>
          </p:txBody>
        </p:sp>
        <p:pic>
          <p:nvPicPr>
            <p:cNvPr id="501" name="开始运行时间…" descr="开始运行时间…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303384" cy="2377441"/>
            </a:xfrm>
            <a:prstGeom prst="rect">
              <a:avLst/>
            </a:prstGeom>
            <a:effectLst/>
          </p:spPr>
        </p:pic>
      </p:grpSp>
      <p:grpSp>
        <p:nvGrpSpPr>
          <p:cNvPr id="506" name="上个进程结束"/>
          <p:cNvGrpSpPr/>
          <p:nvPr/>
        </p:nvGrpSpPr>
        <p:grpSpPr>
          <a:xfrm>
            <a:off x="8749328" y="2587740"/>
            <a:ext cx="3432112" cy="955041"/>
            <a:chOff x="0" y="0"/>
            <a:chExt cx="3432110" cy="955039"/>
          </a:xfrm>
        </p:grpSpPr>
        <p:sp>
          <p:nvSpPr>
            <p:cNvPr id="505" name="上个进程结束"/>
            <p:cNvSpPr/>
            <p:nvPr/>
          </p:nvSpPr>
          <p:spPr>
            <a:xfrm>
              <a:off x="38100" y="38100"/>
              <a:ext cx="3355911" cy="878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上个进程结束</a:t>
              </a:r>
            </a:p>
          </p:txBody>
        </p:sp>
        <p:pic>
          <p:nvPicPr>
            <p:cNvPr id="504" name="上个进程结束" descr="上个进程结束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432111" cy="955040"/>
            </a:xfrm>
            <a:prstGeom prst="rect">
              <a:avLst/>
            </a:prstGeom>
            <a:effectLst/>
          </p:spPr>
        </p:pic>
      </p:grpSp>
      <p:sp>
        <p:nvSpPr>
          <p:cNvPr id="507" name="先来先服务调度算法FCFS"/>
          <p:cNvSpPr/>
          <p:nvPr/>
        </p:nvSpPr>
        <p:spPr>
          <a:xfrm>
            <a:off x="644856" y="679064"/>
            <a:ext cx="8732666" cy="1270001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先来先服务调度算法FCFS</a:t>
            </a:r>
          </a:p>
        </p:txBody>
      </p:sp>
      <p:grpSp>
        <p:nvGrpSpPr>
          <p:cNvPr id="510" name="题目…"/>
          <p:cNvGrpSpPr/>
          <p:nvPr/>
        </p:nvGrpSpPr>
        <p:grpSpPr>
          <a:xfrm>
            <a:off x="12936474" y="2232140"/>
            <a:ext cx="1755854" cy="1666241"/>
            <a:chOff x="0" y="0"/>
            <a:chExt cx="1755852" cy="1666239"/>
          </a:xfrm>
        </p:grpSpPr>
        <p:sp>
          <p:nvSpPr>
            <p:cNvPr id="509" name="题目…"/>
            <p:cNvSpPr/>
            <p:nvPr/>
          </p:nvSpPr>
          <p:spPr>
            <a:xfrm>
              <a:off x="38100" y="38100"/>
              <a:ext cx="1679653" cy="1590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题目</a:t>
              </a:r>
            </a:p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给出</a:t>
              </a:r>
            </a:p>
          </p:txBody>
        </p:sp>
        <p:pic>
          <p:nvPicPr>
            <p:cNvPr id="508" name="题目…" descr="题目…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0"/>
              <a:ext cx="1755854" cy="1666240"/>
            </a:xfrm>
            <a:prstGeom prst="rect">
              <a:avLst/>
            </a:prstGeom>
            <a:effectLst/>
          </p:spPr>
        </p:pic>
      </p:grpSp>
      <p:grpSp>
        <p:nvGrpSpPr>
          <p:cNvPr id="513" name="题目…"/>
          <p:cNvGrpSpPr/>
          <p:nvPr/>
        </p:nvGrpSpPr>
        <p:grpSpPr>
          <a:xfrm>
            <a:off x="5938279" y="2232140"/>
            <a:ext cx="1755854" cy="1666241"/>
            <a:chOff x="0" y="0"/>
            <a:chExt cx="1755852" cy="1666239"/>
          </a:xfrm>
        </p:grpSpPr>
        <p:sp>
          <p:nvSpPr>
            <p:cNvPr id="512" name="题目…"/>
            <p:cNvSpPr/>
            <p:nvPr/>
          </p:nvSpPr>
          <p:spPr>
            <a:xfrm>
              <a:off x="38100" y="38100"/>
              <a:ext cx="1679653" cy="1590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题目</a:t>
              </a:r>
            </a:p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给出</a:t>
              </a:r>
            </a:p>
          </p:txBody>
        </p:sp>
        <p:pic>
          <p:nvPicPr>
            <p:cNvPr id="511" name="题目…" descr="题目…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0"/>
              <a:ext cx="1755854" cy="1666240"/>
            </a:xfrm>
            <a:prstGeom prst="rect">
              <a:avLst/>
            </a:prstGeom>
            <a:effectLst/>
          </p:spPr>
        </p:pic>
      </p:grpSp>
      <p:grpSp>
        <p:nvGrpSpPr>
          <p:cNvPr id="516" name="服务时间…"/>
          <p:cNvGrpSpPr/>
          <p:nvPr/>
        </p:nvGrpSpPr>
        <p:grpSpPr>
          <a:xfrm>
            <a:off x="18551675" y="1493514"/>
            <a:ext cx="2616809" cy="2377441"/>
            <a:chOff x="0" y="0"/>
            <a:chExt cx="2616808" cy="2377439"/>
          </a:xfrm>
        </p:grpSpPr>
        <p:sp>
          <p:nvSpPr>
            <p:cNvPr id="515" name="服务时间…"/>
            <p:cNvSpPr/>
            <p:nvPr/>
          </p:nvSpPr>
          <p:spPr>
            <a:xfrm>
              <a:off x="38100" y="38100"/>
              <a:ext cx="2540609" cy="2301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服务时间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加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等待时间</a:t>
              </a:r>
            </a:p>
          </p:txBody>
        </p:sp>
        <p:pic>
          <p:nvPicPr>
            <p:cNvPr id="514" name="服务时间…" descr="服务时间…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2616809" cy="2377441"/>
            </a:xfrm>
            <a:prstGeom prst="rect">
              <a:avLst/>
            </a:prstGeom>
            <a:effectLst/>
          </p:spPr>
        </p:pic>
      </p:grpSp>
      <p:sp>
        <p:nvSpPr>
          <p:cNvPr id="517" name="系统平均周转时间T"/>
          <p:cNvSpPr/>
          <p:nvPr/>
        </p:nvSpPr>
        <p:spPr>
          <a:xfrm>
            <a:off x="1089310" y="9632743"/>
            <a:ext cx="5582185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系统平均周转时间T</a:t>
            </a:r>
          </a:p>
        </p:txBody>
      </p:sp>
      <p:sp>
        <p:nvSpPr>
          <p:cNvPr id="518" name="带权平均周转时间"/>
          <p:cNvSpPr/>
          <p:nvPr/>
        </p:nvSpPr>
        <p:spPr>
          <a:xfrm>
            <a:off x="1105744" y="10809965"/>
            <a:ext cx="519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带权平均周转时间</a:t>
            </a:r>
          </a:p>
        </p:txBody>
      </p:sp>
      <p:pic>
        <p:nvPicPr>
          <p:cNvPr id="520" name="屏幕快照 2019-03-05 下午6.15.44.png" descr="屏幕快照 2019-03-05 下午6.15.44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1405938" y="838785"/>
            <a:ext cx="2397817" cy="1526773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3.2.2.1 先来先服务服调度算法"/>
          <p:cNvSpPr/>
          <p:nvPr/>
        </p:nvSpPr>
        <p:spPr>
          <a:xfrm>
            <a:off x="91067" y="130252"/>
            <a:ext cx="91820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3.2.2.1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先来先服务调度算法（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First-Come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First-Served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FCFS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942669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525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graphicFrame>
        <p:nvGraphicFramePr>
          <p:cNvPr id="526" name="表格"/>
          <p:cNvGraphicFramePr/>
          <p:nvPr/>
        </p:nvGraphicFramePr>
        <p:xfrm>
          <a:off x="2897289" y="3907887"/>
          <a:ext cx="18589420" cy="5359745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1894152"/>
                <a:gridCol w="4063470"/>
                <a:gridCol w="3613785"/>
                <a:gridCol w="2949306"/>
                <a:gridCol w="2914032"/>
                <a:gridCol w="3154675"/>
              </a:tblGrid>
              <a:tr h="174128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进程名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进入系统时间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开始运行时间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服务时间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等待时间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周转时间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</a:tr>
              <a:tr h="12061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</a:tr>
              <a:tr h="12061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12061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</a:tr>
            </a:tbl>
          </a:graphicData>
        </a:graphic>
      </p:graphicFrame>
      <p:grpSp>
        <p:nvGrpSpPr>
          <p:cNvPr id="529" name="开始运行时间…"/>
          <p:cNvGrpSpPr/>
          <p:nvPr/>
        </p:nvGrpSpPr>
        <p:grpSpPr>
          <a:xfrm>
            <a:off x="15141996" y="1493514"/>
            <a:ext cx="3303385" cy="2377441"/>
            <a:chOff x="0" y="0"/>
            <a:chExt cx="3303383" cy="2377439"/>
          </a:xfrm>
        </p:grpSpPr>
        <p:sp>
          <p:nvSpPr>
            <p:cNvPr id="528" name="开始运行时间…"/>
            <p:cNvSpPr/>
            <p:nvPr/>
          </p:nvSpPr>
          <p:spPr>
            <a:xfrm>
              <a:off x="38100" y="38100"/>
              <a:ext cx="3227184" cy="2301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开始运行时间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减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进入时间</a:t>
              </a:r>
            </a:p>
          </p:txBody>
        </p:sp>
        <p:pic>
          <p:nvPicPr>
            <p:cNvPr id="527" name="开始运行时间…" descr="开始运行时间…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303384" cy="2377441"/>
            </a:xfrm>
            <a:prstGeom prst="rect">
              <a:avLst/>
            </a:prstGeom>
            <a:effectLst/>
          </p:spPr>
        </p:pic>
      </p:grpSp>
      <p:grpSp>
        <p:nvGrpSpPr>
          <p:cNvPr id="532" name="上个进程结束"/>
          <p:cNvGrpSpPr/>
          <p:nvPr/>
        </p:nvGrpSpPr>
        <p:grpSpPr>
          <a:xfrm>
            <a:off x="8749328" y="2587740"/>
            <a:ext cx="3432112" cy="955041"/>
            <a:chOff x="0" y="0"/>
            <a:chExt cx="3432110" cy="955039"/>
          </a:xfrm>
        </p:grpSpPr>
        <p:sp>
          <p:nvSpPr>
            <p:cNvPr id="531" name="上个进程结束"/>
            <p:cNvSpPr/>
            <p:nvPr/>
          </p:nvSpPr>
          <p:spPr>
            <a:xfrm>
              <a:off x="38100" y="38100"/>
              <a:ext cx="3355911" cy="878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上个进程结束</a:t>
              </a:r>
            </a:p>
          </p:txBody>
        </p:sp>
        <p:pic>
          <p:nvPicPr>
            <p:cNvPr id="530" name="上个进程结束" descr="上个进程结束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432111" cy="955040"/>
            </a:xfrm>
            <a:prstGeom prst="rect">
              <a:avLst/>
            </a:prstGeom>
            <a:effectLst/>
          </p:spPr>
        </p:pic>
      </p:grpSp>
      <p:sp>
        <p:nvSpPr>
          <p:cNvPr id="533" name="先来先服务调度算法FCFS"/>
          <p:cNvSpPr/>
          <p:nvPr/>
        </p:nvSpPr>
        <p:spPr>
          <a:xfrm>
            <a:off x="644856" y="679064"/>
            <a:ext cx="8732666" cy="1270001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先来先服务调度算法FCFS</a:t>
            </a:r>
          </a:p>
        </p:txBody>
      </p:sp>
      <p:grpSp>
        <p:nvGrpSpPr>
          <p:cNvPr id="536" name="题目…"/>
          <p:cNvGrpSpPr/>
          <p:nvPr/>
        </p:nvGrpSpPr>
        <p:grpSpPr>
          <a:xfrm>
            <a:off x="12936474" y="2232140"/>
            <a:ext cx="1755854" cy="1666241"/>
            <a:chOff x="0" y="0"/>
            <a:chExt cx="1755852" cy="1666239"/>
          </a:xfrm>
        </p:grpSpPr>
        <p:sp>
          <p:nvSpPr>
            <p:cNvPr id="535" name="题目…"/>
            <p:cNvSpPr/>
            <p:nvPr/>
          </p:nvSpPr>
          <p:spPr>
            <a:xfrm>
              <a:off x="38100" y="38100"/>
              <a:ext cx="1679653" cy="1590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题目</a:t>
              </a:r>
            </a:p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给出</a:t>
              </a:r>
            </a:p>
          </p:txBody>
        </p:sp>
        <p:pic>
          <p:nvPicPr>
            <p:cNvPr id="534" name="题目…" descr="题目…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0"/>
              <a:ext cx="1755854" cy="1666240"/>
            </a:xfrm>
            <a:prstGeom prst="rect">
              <a:avLst/>
            </a:prstGeom>
            <a:effectLst/>
          </p:spPr>
        </p:pic>
      </p:grpSp>
      <p:grpSp>
        <p:nvGrpSpPr>
          <p:cNvPr id="539" name="题目…"/>
          <p:cNvGrpSpPr/>
          <p:nvPr/>
        </p:nvGrpSpPr>
        <p:grpSpPr>
          <a:xfrm>
            <a:off x="5938279" y="2232140"/>
            <a:ext cx="1755854" cy="1666241"/>
            <a:chOff x="0" y="0"/>
            <a:chExt cx="1755852" cy="1666239"/>
          </a:xfrm>
        </p:grpSpPr>
        <p:sp>
          <p:nvSpPr>
            <p:cNvPr id="538" name="题目…"/>
            <p:cNvSpPr/>
            <p:nvPr/>
          </p:nvSpPr>
          <p:spPr>
            <a:xfrm>
              <a:off x="38100" y="38100"/>
              <a:ext cx="1679653" cy="1590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题目</a:t>
              </a:r>
            </a:p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给出</a:t>
              </a:r>
            </a:p>
          </p:txBody>
        </p:sp>
        <p:pic>
          <p:nvPicPr>
            <p:cNvPr id="537" name="题目…" descr="题目…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0"/>
              <a:ext cx="1755854" cy="1666240"/>
            </a:xfrm>
            <a:prstGeom prst="rect">
              <a:avLst/>
            </a:prstGeom>
            <a:effectLst/>
          </p:spPr>
        </p:pic>
      </p:grpSp>
      <p:grpSp>
        <p:nvGrpSpPr>
          <p:cNvPr id="542" name="服务时间…"/>
          <p:cNvGrpSpPr/>
          <p:nvPr/>
        </p:nvGrpSpPr>
        <p:grpSpPr>
          <a:xfrm>
            <a:off x="18551675" y="1493514"/>
            <a:ext cx="2616809" cy="2377441"/>
            <a:chOff x="0" y="0"/>
            <a:chExt cx="2616808" cy="2377439"/>
          </a:xfrm>
        </p:grpSpPr>
        <p:sp>
          <p:nvSpPr>
            <p:cNvPr id="541" name="服务时间…"/>
            <p:cNvSpPr/>
            <p:nvPr/>
          </p:nvSpPr>
          <p:spPr>
            <a:xfrm>
              <a:off x="38100" y="38100"/>
              <a:ext cx="2540609" cy="2301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服务时间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加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等待时间</a:t>
              </a:r>
            </a:p>
          </p:txBody>
        </p:sp>
        <p:pic>
          <p:nvPicPr>
            <p:cNvPr id="540" name="服务时间…" descr="服务时间…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2616809" cy="2377441"/>
            </a:xfrm>
            <a:prstGeom prst="rect">
              <a:avLst/>
            </a:prstGeom>
            <a:effectLst/>
          </p:spPr>
        </p:pic>
      </p:grpSp>
      <p:sp>
        <p:nvSpPr>
          <p:cNvPr id="543" name="系统平均周转时间T=1/n✖️(T1+T2+T3+...+Tn)"/>
          <p:cNvSpPr/>
          <p:nvPr/>
        </p:nvSpPr>
        <p:spPr>
          <a:xfrm>
            <a:off x="1089310" y="9632743"/>
            <a:ext cx="122810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系统平均周转时间T</a:t>
            </a:r>
            <a:r>
              <a:rPr>
                <a:solidFill>
                  <a:srgbClr val="000000"/>
                </a:solidFill>
              </a:rPr>
              <a:t>=1/n</a:t>
            </a:r>
            <a:r>
              <a:rPr b="0">
                <a:solidFill>
                  <a:srgbClr val="000000"/>
                </a:solidFill>
                <a:latin typeface="Apple Color Emoji"/>
                <a:ea typeface="Apple Color Emoji"/>
                <a:cs typeface="Apple Color Emoji"/>
                <a:sym typeface="Apple Color Emoji"/>
              </a:rPr>
              <a:t>✖️</a:t>
            </a:r>
            <a:r>
              <a:rPr>
                <a:solidFill>
                  <a:srgbClr val="000000"/>
                </a:solidFill>
              </a:rPr>
              <a:t>(T</a:t>
            </a:r>
            <a:r>
              <a:rPr baseline="-5999">
                <a:solidFill>
                  <a:srgbClr val="000000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+T</a:t>
            </a:r>
            <a:r>
              <a:rPr baseline="-5999">
                <a:solidFill>
                  <a:srgbClr val="000000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+T</a:t>
            </a:r>
            <a:r>
              <a:rPr baseline="-5999">
                <a:solidFill>
                  <a:srgbClr val="000000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+</a:t>
            </a:r>
            <a:r>
              <a:rPr baseline="-5999">
                <a:solidFill>
                  <a:srgbClr val="000000"/>
                </a:solidFill>
              </a:rPr>
              <a:t>...</a:t>
            </a:r>
            <a:r>
              <a:rPr>
                <a:solidFill>
                  <a:srgbClr val="000000"/>
                </a:solidFill>
              </a:rPr>
              <a:t>+T</a:t>
            </a:r>
            <a:r>
              <a:rPr baseline="-5999">
                <a:solidFill>
                  <a:srgbClr val="000000"/>
                </a:solidFill>
              </a:rPr>
              <a:t>n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44" name="带权平均周转时间W=1/n✖️(T1/T1s+T2/T2s+T3/T3s+…+Tn/Tns)"/>
          <p:cNvSpPr/>
          <p:nvPr/>
        </p:nvSpPr>
        <p:spPr>
          <a:xfrm>
            <a:off x="1105744" y="10809965"/>
            <a:ext cx="1672682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带权平均周转时间W</a:t>
            </a:r>
            <a:r>
              <a:rPr>
                <a:solidFill>
                  <a:srgbClr val="000000"/>
                </a:solidFill>
              </a:rPr>
              <a:t>=1/n</a:t>
            </a:r>
            <a:r>
              <a:rPr b="0">
                <a:solidFill>
                  <a:srgbClr val="000000"/>
                </a:solidFill>
                <a:latin typeface="Apple Color Emoji"/>
                <a:ea typeface="Apple Color Emoji"/>
                <a:cs typeface="Apple Color Emoji"/>
                <a:sym typeface="Apple Color Emoji"/>
              </a:rPr>
              <a:t>✖️</a:t>
            </a:r>
            <a:r>
              <a:rPr>
                <a:solidFill>
                  <a:srgbClr val="000000"/>
                </a:solidFill>
              </a:rPr>
              <a:t>(T</a:t>
            </a:r>
            <a:r>
              <a:rPr baseline="-5999">
                <a:solidFill>
                  <a:srgbClr val="000000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/T</a:t>
            </a:r>
            <a:r>
              <a:rPr baseline="-5999">
                <a:solidFill>
                  <a:srgbClr val="000000"/>
                </a:solidFill>
              </a:rPr>
              <a:t>1s</a:t>
            </a:r>
            <a:r>
              <a:rPr>
                <a:solidFill>
                  <a:srgbClr val="000000"/>
                </a:solidFill>
              </a:rPr>
              <a:t>+T</a:t>
            </a:r>
            <a:r>
              <a:rPr baseline="-5999">
                <a:solidFill>
                  <a:srgbClr val="000000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/T</a:t>
            </a:r>
            <a:r>
              <a:rPr baseline="-5999">
                <a:solidFill>
                  <a:srgbClr val="000000"/>
                </a:solidFill>
              </a:rPr>
              <a:t>2s</a:t>
            </a:r>
            <a:r>
              <a:rPr>
                <a:solidFill>
                  <a:srgbClr val="000000"/>
                </a:solidFill>
              </a:rPr>
              <a:t>+T</a:t>
            </a:r>
            <a:r>
              <a:rPr baseline="-5999">
                <a:solidFill>
                  <a:srgbClr val="000000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/T</a:t>
            </a:r>
            <a:r>
              <a:rPr baseline="-5999">
                <a:solidFill>
                  <a:srgbClr val="000000"/>
                </a:solidFill>
              </a:rPr>
              <a:t>3s</a:t>
            </a:r>
            <a:r>
              <a:rPr>
                <a:solidFill>
                  <a:srgbClr val="000000"/>
                </a:solidFill>
              </a:rPr>
              <a:t>+</a:t>
            </a:r>
            <a:r>
              <a:rPr baseline="-5999">
                <a:solidFill>
                  <a:srgbClr val="000000"/>
                </a:solidFill>
              </a:rPr>
              <a:t>…</a:t>
            </a:r>
            <a:r>
              <a:rPr>
                <a:solidFill>
                  <a:srgbClr val="000000"/>
                </a:solidFill>
              </a:rPr>
              <a:t>+T</a:t>
            </a:r>
            <a:r>
              <a:rPr baseline="-5999">
                <a:solidFill>
                  <a:srgbClr val="000000"/>
                </a:solidFill>
              </a:rPr>
              <a:t>n</a:t>
            </a:r>
            <a:r>
              <a:rPr>
                <a:solidFill>
                  <a:srgbClr val="000000"/>
                </a:solidFill>
              </a:rPr>
              <a:t>/T</a:t>
            </a:r>
            <a:r>
              <a:rPr baseline="-5999">
                <a:solidFill>
                  <a:srgbClr val="000000"/>
                </a:solidFill>
              </a:rPr>
              <a:t>ns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546" name="屏幕快照 2019-03-05 下午6.15.44.png" descr="屏幕快照 2019-03-05 下午6.15.44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1405938" y="838785"/>
            <a:ext cx="2397817" cy="1526773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3.2.2.1 先来先服务服调度算法"/>
          <p:cNvSpPr/>
          <p:nvPr/>
        </p:nvSpPr>
        <p:spPr>
          <a:xfrm>
            <a:off x="91067" y="130252"/>
            <a:ext cx="91820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3.2.2.1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先来先服务调度算法（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First-Come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First-Served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FCFS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905360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551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graphicFrame>
        <p:nvGraphicFramePr>
          <p:cNvPr id="552" name="表格"/>
          <p:cNvGraphicFramePr/>
          <p:nvPr/>
        </p:nvGraphicFramePr>
        <p:xfrm>
          <a:off x="2897289" y="3907887"/>
          <a:ext cx="18589420" cy="5359745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1894152"/>
                <a:gridCol w="4063470"/>
                <a:gridCol w="3613785"/>
                <a:gridCol w="2949306"/>
                <a:gridCol w="2914032"/>
                <a:gridCol w="3154675"/>
              </a:tblGrid>
              <a:tr h="174128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进程名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进入系统时间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开始运行时间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服务时间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等待时间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周转时间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</a:tr>
              <a:tr h="12061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</a:tr>
              <a:tr h="12061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12061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</a:tr>
            </a:tbl>
          </a:graphicData>
        </a:graphic>
      </p:graphicFrame>
      <p:grpSp>
        <p:nvGrpSpPr>
          <p:cNvPr id="555" name="开始运行时间…"/>
          <p:cNvGrpSpPr/>
          <p:nvPr/>
        </p:nvGrpSpPr>
        <p:grpSpPr>
          <a:xfrm>
            <a:off x="15141996" y="1493514"/>
            <a:ext cx="3303385" cy="2377441"/>
            <a:chOff x="0" y="0"/>
            <a:chExt cx="3303383" cy="2377439"/>
          </a:xfrm>
        </p:grpSpPr>
        <p:sp>
          <p:nvSpPr>
            <p:cNvPr id="554" name="开始运行时间…"/>
            <p:cNvSpPr/>
            <p:nvPr/>
          </p:nvSpPr>
          <p:spPr>
            <a:xfrm>
              <a:off x="38100" y="38100"/>
              <a:ext cx="3227184" cy="2301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开始运行时间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减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进入时间</a:t>
              </a:r>
            </a:p>
          </p:txBody>
        </p:sp>
        <p:pic>
          <p:nvPicPr>
            <p:cNvPr id="553" name="开始运行时间…" descr="开始运行时间…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303384" cy="2377441"/>
            </a:xfrm>
            <a:prstGeom prst="rect">
              <a:avLst/>
            </a:prstGeom>
            <a:effectLst/>
          </p:spPr>
        </p:pic>
      </p:grpSp>
      <p:grpSp>
        <p:nvGrpSpPr>
          <p:cNvPr id="558" name="上个进程结束"/>
          <p:cNvGrpSpPr/>
          <p:nvPr/>
        </p:nvGrpSpPr>
        <p:grpSpPr>
          <a:xfrm>
            <a:off x="8749328" y="2587740"/>
            <a:ext cx="3432112" cy="955041"/>
            <a:chOff x="0" y="0"/>
            <a:chExt cx="3432110" cy="955039"/>
          </a:xfrm>
        </p:grpSpPr>
        <p:sp>
          <p:nvSpPr>
            <p:cNvPr id="557" name="上个进程结束"/>
            <p:cNvSpPr/>
            <p:nvPr/>
          </p:nvSpPr>
          <p:spPr>
            <a:xfrm>
              <a:off x="38100" y="38100"/>
              <a:ext cx="3355911" cy="878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上个进程结束</a:t>
              </a:r>
            </a:p>
          </p:txBody>
        </p:sp>
        <p:pic>
          <p:nvPicPr>
            <p:cNvPr id="556" name="上个进程结束" descr="上个进程结束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432111" cy="955040"/>
            </a:xfrm>
            <a:prstGeom prst="rect">
              <a:avLst/>
            </a:prstGeom>
            <a:effectLst/>
          </p:spPr>
        </p:pic>
      </p:grpSp>
      <p:sp>
        <p:nvSpPr>
          <p:cNvPr id="559" name="先来先服务调度算法FCFS"/>
          <p:cNvSpPr/>
          <p:nvPr/>
        </p:nvSpPr>
        <p:spPr>
          <a:xfrm>
            <a:off x="644856" y="679064"/>
            <a:ext cx="8732666" cy="1270001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先来先服务调度算法FCFS</a:t>
            </a:r>
          </a:p>
        </p:txBody>
      </p:sp>
      <p:grpSp>
        <p:nvGrpSpPr>
          <p:cNvPr id="562" name="题目…"/>
          <p:cNvGrpSpPr/>
          <p:nvPr/>
        </p:nvGrpSpPr>
        <p:grpSpPr>
          <a:xfrm>
            <a:off x="12936474" y="2232140"/>
            <a:ext cx="1755854" cy="1666241"/>
            <a:chOff x="0" y="0"/>
            <a:chExt cx="1755852" cy="1666239"/>
          </a:xfrm>
        </p:grpSpPr>
        <p:sp>
          <p:nvSpPr>
            <p:cNvPr id="561" name="题目…"/>
            <p:cNvSpPr/>
            <p:nvPr/>
          </p:nvSpPr>
          <p:spPr>
            <a:xfrm>
              <a:off x="38100" y="38100"/>
              <a:ext cx="1679653" cy="1590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题目</a:t>
              </a:r>
            </a:p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给出</a:t>
              </a:r>
            </a:p>
          </p:txBody>
        </p:sp>
        <p:pic>
          <p:nvPicPr>
            <p:cNvPr id="560" name="题目…" descr="题目…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0"/>
              <a:ext cx="1755854" cy="1666240"/>
            </a:xfrm>
            <a:prstGeom prst="rect">
              <a:avLst/>
            </a:prstGeom>
            <a:effectLst/>
          </p:spPr>
        </p:pic>
      </p:grpSp>
      <p:grpSp>
        <p:nvGrpSpPr>
          <p:cNvPr id="565" name="题目…"/>
          <p:cNvGrpSpPr/>
          <p:nvPr/>
        </p:nvGrpSpPr>
        <p:grpSpPr>
          <a:xfrm>
            <a:off x="5938279" y="2232140"/>
            <a:ext cx="1755854" cy="1666241"/>
            <a:chOff x="0" y="0"/>
            <a:chExt cx="1755852" cy="1666239"/>
          </a:xfrm>
        </p:grpSpPr>
        <p:sp>
          <p:nvSpPr>
            <p:cNvPr id="564" name="题目…"/>
            <p:cNvSpPr/>
            <p:nvPr/>
          </p:nvSpPr>
          <p:spPr>
            <a:xfrm>
              <a:off x="38100" y="38100"/>
              <a:ext cx="1679653" cy="1590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题目</a:t>
              </a:r>
            </a:p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给出</a:t>
              </a:r>
            </a:p>
          </p:txBody>
        </p:sp>
        <p:pic>
          <p:nvPicPr>
            <p:cNvPr id="563" name="题目…" descr="题目…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0"/>
              <a:ext cx="1755854" cy="1666240"/>
            </a:xfrm>
            <a:prstGeom prst="rect">
              <a:avLst/>
            </a:prstGeom>
            <a:effectLst/>
          </p:spPr>
        </p:pic>
      </p:grpSp>
      <p:grpSp>
        <p:nvGrpSpPr>
          <p:cNvPr id="568" name="服务时间…"/>
          <p:cNvGrpSpPr/>
          <p:nvPr/>
        </p:nvGrpSpPr>
        <p:grpSpPr>
          <a:xfrm>
            <a:off x="18551675" y="1493514"/>
            <a:ext cx="2616809" cy="2377441"/>
            <a:chOff x="0" y="0"/>
            <a:chExt cx="2616808" cy="2377439"/>
          </a:xfrm>
        </p:grpSpPr>
        <p:sp>
          <p:nvSpPr>
            <p:cNvPr id="567" name="服务时间…"/>
            <p:cNvSpPr/>
            <p:nvPr/>
          </p:nvSpPr>
          <p:spPr>
            <a:xfrm>
              <a:off x="38100" y="38100"/>
              <a:ext cx="2540609" cy="2301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服务时间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加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等待时间</a:t>
              </a:r>
            </a:p>
          </p:txBody>
        </p:sp>
        <p:pic>
          <p:nvPicPr>
            <p:cNvPr id="566" name="服务时间…" descr="服务时间…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2616809" cy="2377441"/>
            </a:xfrm>
            <a:prstGeom prst="rect">
              <a:avLst/>
            </a:prstGeom>
            <a:effectLst/>
          </p:spPr>
        </p:pic>
      </p:grpSp>
      <p:sp>
        <p:nvSpPr>
          <p:cNvPr id="569" name="系统平均周转时间T=1/n✖️(T1+T2+T3+...+Tn)"/>
          <p:cNvSpPr/>
          <p:nvPr/>
        </p:nvSpPr>
        <p:spPr>
          <a:xfrm>
            <a:off x="1089310" y="9632743"/>
            <a:ext cx="122810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系统平均周转时间T</a:t>
            </a:r>
            <a:r>
              <a:rPr>
                <a:solidFill>
                  <a:srgbClr val="000000"/>
                </a:solidFill>
              </a:rPr>
              <a:t>=1/n</a:t>
            </a:r>
            <a:r>
              <a:rPr b="0">
                <a:solidFill>
                  <a:srgbClr val="000000"/>
                </a:solidFill>
                <a:latin typeface="Apple Color Emoji"/>
                <a:ea typeface="Apple Color Emoji"/>
                <a:cs typeface="Apple Color Emoji"/>
                <a:sym typeface="Apple Color Emoji"/>
              </a:rPr>
              <a:t>✖️</a:t>
            </a:r>
            <a:r>
              <a:rPr>
                <a:solidFill>
                  <a:srgbClr val="000000"/>
                </a:solidFill>
              </a:rPr>
              <a:t>(T</a:t>
            </a:r>
            <a:r>
              <a:rPr baseline="-5999">
                <a:solidFill>
                  <a:srgbClr val="000000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+T</a:t>
            </a:r>
            <a:r>
              <a:rPr baseline="-5999">
                <a:solidFill>
                  <a:srgbClr val="000000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+T</a:t>
            </a:r>
            <a:r>
              <a:rPr baseline="-5999">
                <a:solidFill>
                  <a:srgbClr val="000000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+</a:t>
            </a:r>
            <a:r>
              <a:rPr baseline="-5999">
                <a:solidFill>
                  <a:srgbClr val="000000"/>
                </a:solidFill>
              </a:rPr>
              <a:t>...</a:t>
            </a:r>
            <a:r>
              <a:rPr>
                <a:solidFill>
                  <a:srgbClr val="000000"/>
                </a:solidFill>
              </a:rPr>
              <a:t>+T</a:t>
            </a:r>
            <a:r>
              <a:rPr baseline="-5999">
                <a:solidFill>
                  <a:srgbClr val="000000"/>
                </a:solidFill>
              </a:rPr>
              <a:t>n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70" name="带权平均周转时间W=1/n✖️(T1/T1s+T2/T2s+T3/T3s+…+Tn/Tns)"/>
          <p:cNvSpPr/>
          <p:nvPr/>
        </p:nvSpPr>
        <p:spPr>
          <a:xfrm>
            <a:off x="1105744" y="10809965"/>
            <a:ext cx="1672682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带权平均周转时间W</a:t>
            </a:r>
            <a:r>
              <a:rPr>
                <a:solidFill>
                  <a:srgbClr val="000000"/>
                </a:solidFill>
              </a:rPr>
              <a:t>=1/n</a:t>
            </a:r>
            <a:r>
              <a:rPr b="0">
                <a:solidFill>
                  <a:srgbClr val="000000"/>
                </a:solidFill>
                <a:latin typeface="Apple Color Emoji"/>
                <a:ea typeface="Apple Color Emoji"/>
                <a:cs typeface="Apple Color Emoji"/>
                <a:sym typeface="Apple Color Emoji"/>
              </a:rPr>
              <a:t>✖️</a:t>
            </a:r>
            <a:r>
              <a:rPr>
                <a:solidFill>
                  <a:srgbClr val="000000"/>
                </a:solidFill>
              </a:rPr>
              <a:t>(T</a:t>
            </a:r>
            <a:r>
              <a:rPr baseline="-5999">
                <a:solidFill>
                  <a:srgbClr val="000000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/T</a:t>
            </a:r>
            <a:r>
              <a:rPr baseline="-5999">
                <a:solidFill>
                  <a:srgbClr val="000000"/>
                </a:solidFill>
              </a:rPr>
              <a:t>1s</a:t>
            </a:r>
            <a:r>
              <a:rPr>
                <a:solidFill>
                  <a:srgbClr val="000000"/>
                </a:solidFill>
              </a:rPr>
              <a:t>+T</a:t>
            </a:r>
            <a:r>
              <a:rPr baseline="-5999">
                <a:solidFill>
                  <a:srgbClr val="000000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/T</a:t>
            </a:r>
            <a:r>
              <a:rPr baseline="-5999">
                <a:solidFill>
                  <a:srgbClr val="000000"/>
                </a:solidFill>
              </a:rPr>
              <a:t>2s</a:t>
            </a:r>
            <a:r>
              <a:rPr>
                <a:solidFill>
                  <a:srgbClr val="000000"/>
                </a:solidFill>
              </a:rPr>
              <a:t>+T</a:t>
            </a:r>
            <a:r>
              <a:rPr baseline="-5999">
                <a:solidFill>
                  <a:srgbClr val="000000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/T</a:t>
            </a:r>
            <a:r>
              <a:rPr baseline="-5999">
                <a:solidFill>
                  <a:srgbClr val="000000"/>
                </a:solidFill>
              </a:rPr>
              <a:t>3s</a:t>
            </a:r>
            <a:r>
              <a:rPr>
                <a:solidFill>
                  <a:srgbClr val="000000"/>
                </a:solidFill>
              </a:rPr>
              <a:t>+</a:t>
            </a:r>
            <a:r>
              <a:rPr baseline="-5999">
                <a:solidFill>
                  <a:srgbClr val="000000"/>
                </a:solidFill>
              </a:rPr>
              <a:t>…</a:t>
            </a:r>
            <a:r>
              <a:rPr>
                <a:solidFill>
                  <a:srgbClr val="000000"/>
                </a:solidFill>
              </a:rPr>
              <a:t>+T</a:t>
            </a:r>
            <a:r>
              <a:rPr baseline="-5999">
                <a:solidFill>
                  <a:srgbClr val="000000"/>
                </a:solidFill>
              </a:rPr>
              <a:t>n</a:t>
            </a:r>
            <a:r>
              <a:rPr>
                <a:solidFill>
                  <a:srgbClr val="000000"/>
                </a:solidFill>
              </a:rPr>
              <a:t>/T</a:t>
            </a:r>
            <a:r>
              <a:rPr baseline="-5999">
                <a:solidFill>
                  <a:srgbClr val="000000"/>
                </a:solidFill>
              </a:rPr>
              <a:t>ns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71" name="=1/3✖️（24+26+28）=26"/>
          <p:cNvSpPr/>
          <p:nvPr/>
        </p:nvSpPr>
        <p:spPr>
          <a:xfrm>
            <a:off x="13599777" y="9632743"/>
            <a:ext cx="7210612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=1/3✖️（24+26+28）=26</a:t>
            </a:r>
          </a:p>
        </p:txBody>
      </p:sp>
      <p:sp>
        <p:nvSpPr>
          <p:cNvPr id="572" name="=1/3✖️（24/24+26/3+28/3）=6.33"/>
          <p:cNvSpPr/>
          <p:nvPr/>
        </p:nvSpPr>
        <p:spPr>
          <a:xfrm>
            <a:off x="6769460" y="11719171"/>
            <a:ext cx="9682089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=1/3✖️（24/24+26/3+28/3）=6.33</a:t>
            </a:r>
          </a:p>
        </p:txBody>
      </p:sp>
      <p:pic>
        <p:nvPicPr>
          <p:cNvPr id="574" name="屏幕快照 2019-03-05 下午6.15.44.png" descr="屏幕快照 2019-03-05 下午6.15.44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1405938" y="838785"/>
            <a:ext cx="2397817" cy="1526773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3.2.2.1 先来先服务服调度算法"/>
          <p:cNvSpPr/>
          <p:nvPr/>
        </p:nvSpPr>
        <p:spPr>
          <a:xfrm>
            <a:off x="91067" y="130252"/>
            <a:ext cx="91820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3.2.2.1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先来先服务调度算法（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First-Come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First-Served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FCFS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60851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579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graphicFrame>
        <p:nvGraphicFramePr>
          <p:cNvPr id="580" name="表格"/>
          <p:cNvGraphicFramePr/>
          <p:nvPr/>
        </p:nvGraphicFramePr>
        <p:xfrm>
          <a:off x="2897289" y="3907887"/>
          <a:ext cx="18589420" cy="5359745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1894152"/>
                <a:gridCol w="4063470"/>
                <a:gridCol w="3613785"/>
                <a:gridCol w="2949306"/>
                <a:gridCol w="2914032"/>
                <a:gridCol w="3154675"/>
              </a:tblGrid>
              <a:tr h="174128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进程名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进入系统时间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开始运行时间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服务时间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等待时间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周转时间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</a:tr>
              <a:tr h="12061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</a:tr>
              <a:tr h="12061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12061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</a:tr>
            </a:tbl>
          </a:graphicData>
        </a:graphic>
      </p:graphicFrame>
      <p:grpSp>
        <p:nvGrpSpPr>
          <p:cNvPr id="583" name="开始运行时间…"/>
          <p:cNvGrpSpPr/>
          <p:nvPr/>
        </p:nvGrpSpPr>
        <p:grpSpPr>
          <a:xfrm>
            <a:off x="15141996" y="1493514"/>
            <a:ext cx="3303385" cy="2377441"/>
            <a:chOff x="0" y="0"/>
            <a:chExt cx="3303383" cy="2377439"/>
          </a:xfrm>
        </p:grpSpPr>
        <p:sp>
          <p:nvSpPr>
            <p:cNvPr id="582" name="开始运行时间…"/>
            <p:cNvSpPr/>
            <p:nvPr/>
          </p:nvSpPr>
          <p:spPr>
            <a:xfrm>
              <a:off x="38100" y="38100"/>
              <a:ext cx="3227184" cy="2301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开始运行时间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减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进入时间</a:t>
              </a:r>
            </a:p>
          </p:txBody>
        </p:sp>
        <p:pic>
          <p:nvPicPr>
            <p:cNvPr id="581" name="开始运行时间…" descr="开始运行时间…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303384" cy="2377441"/>
            </a:xfrm>
            <a:prstGeom prst="rect">
              <a:avLst/>
            </a:prstGeom>
            <a:effectLst/>
          </p:spPr>
        </p:pic>
      </p:grpSp>
      <p:grpSp>
        <p:nvGrpSpPr>
          <p:cNvPr id="586" name="上个进程结束"/>
          <p:cNvGrpSpPr/>
          <p:nvPr/>
        </p:nvGrpSpPr>
        <p:grpSpPr>
          <a:xfrm>
            <a:off x="8749328" y="2587740"/>
            <a:ext cx="3432112" cy="955041"/>
            <a:chOff x="0" y="0"/>
            <a:chExt cx="3432110" cy="955039"/>
          </a:xfrm>
        </p:grpSpPr>
        <p:sp>
          <p:nvSpPr>
            <p:cNvPr id="585" name="上个进程结束"/>
            <p:cNvSpPr/>
            <p:nvPr/>
          </p:nvSpPr>
          <p:spPr>
            <a:xfrm>
              <a:off x="38100" y="38100"/>
              <a:ext cx="3355911" cy="878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上个进程结束</a:t>
              </a:r>
            </a:p>
          </p:txBody>
        </p:sp>
        <p:pic>
          <p:nvPicPr>
            <p:cNvPr id="584" name="上个进程结束" descr="上个进程结束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432111" cy="955040"/>
            </a:xfrm>
            <a:prstGeom prst="rect">
              <a:avLst/>
            </a:prstGeom>
            <a:effectLst/>
          </p:spPr>
        </p:pic>
      </p:grpSp>
      <p:sp>
        <p:nvSpPr>
          <p:cNvPr id="587" name="先来先服务调度算法FCFS"/>
          <p:cNvSpPr/>
          <p:nvPr/>
        </p:nvSpPr>
        <p:spPr>
          <a:xfrm>
            <a:off x="644856" y="679064"/>
            <a:ext cx="8732666" cy="1270001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先来先服务调度算法FCFS</a:t>
            </a:r>
          </a:p>
        </p:txBody>
      </p:sp>
      <p:grpSp>
        <p:nvGrpSpPr>
          <p:cNvPr id="590" name="题目…"/>
          <p:cNvGrpSpPr/>
          <p:nvPr/>
        </p:nvGrpSpPr>
        <p:grpSpPr>
          <a:xfrm>
            <a:off x="12936474" y="2232140"/>
            <a:ext cx="1755854" cy="1666241"/>
            <a:chOff x="0" y="0"/>
            <a:chExt cx="1755852" cy="1666239"/>
          </a:xfrm>
        </p:grpSpPr>
        <p:sp>
          <p:nvSpPr>
            <p:cNvPr id="589" name="题目…"/>
            <p:cNvSpPr/>
            <p:nvPr/>
          </p:nvSpPr>
          <p:spPr>
            <a:xfrm>
              <a:off x="38100" y="38100"/>
              <a:ext cx="1679653" cy="1590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题目</a:t>
              </a:r>
            </a:p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给出</a:t>
              </a:r>
            </a:p>
          </p:txBody>
        </p:sp>
        <p:pic>
          <p:nvPicPr>
            <p:cNvPr id="588" name="题目…" descr="题目…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0"/>
              <a:ext cx="1755854" cy="1666240"/>
            </a:xfrm>
            <a:prstGeom prst="rect">
              <a:avLst/>
            </a:prstGeom>
            <a:effectLst/>
          </p:spPr>
        </p:pic>
      </p:grpSp>
      <p:grpSp>
        <p:nvGrpSpPr>
          <p:cNvPr id="593" name="题目…"/>
          <p:cNvGrpSpPr/>
          <p:nvPr/>
        </p:nvGrpSpPr>
        <p:grpSpPr>
          <a:xfrm>
            <a:off x="5938279" y="2232140"/>
            <a:ext cx="1755854" cy="1666241"/>
            <a:chOff x="0" y="0"/>
            <a:chExt cx="1755852" cy="1666239"/>
          </a:xfrm>
        </p:grpSpPr>
        <p:sp>
          <p:nvSpPr>
            <p:cNvPr id="592" name="题目…"/>
            <p:cNvSpPr/>
            <p:nvPr/>
          </p:nvSpPr>
          <p:spPr>
            <a:xfrm>
              <a:off x="38100" y="38100"/>
              <a:ext cx="1679653" cy="1590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题目</a:t>
              </a:r>
            </a:p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给出</a:t>
              </a:r>
            </a:p>
          </p:txBody>
        </p:sp>
        <p:pic>
          <p:nvPicPr>
            <p:cNvPr id="591" name="题目…" descr="题目…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0"/>
              <a:ext cx="1755854" cy="1666240"/>
            </a:xfrm>
            <a:prstGeom prst="rect">
              <a:avLst/>
            </a:prstGeom>
            <a:effectLst/>
          </p:spPr>
        </p:pic>
      </p:grpSp>
      <p:grpSp>
        <p:nvGrpSpPr>
          <p:cNvPr id="596" name="服务时间…"/>
          <p:cNvGrpSpPr/>
          <p:nvPr/>
        </p:nvGrpSpPr>
        <p:grpSpPr>
          <a:xfrm>
            <a:off x="18551675" y="1493514"/>
            <a:ext cx="2616809" cy="2377441"/>
            <a:chOff x="0" y="0"/>
            <a:chExt cx="2616808" cy="2377439"/>
          </a:xfrm>
        </p:grpSpPr>
        <p:sp>
          <p:nvSpPr>
            <p:cNvPr id="595" name="服务时间…"/>
            <p:cNvSpPr/>
            <p:nvPr/>
          </p:nvSpPr>
          <p:spPr>
            <a:xfrm>
              <a:off x="38100" y="38100"/>
              <a:ext cx="2540609" cy="2301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服务时间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加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等待时间</a:t>
              </a:r>
            </a:p>
          </p:txBody>
        </p:sp>
        <p:pic>
          <p:nvPicPr>
            <p:cNvPr id="594" name="服务时间…" descr="服务时间…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2616809" cy="2377441"/>
            </a:xfrm>
            <a:prstGeom prst="rect">
              <a:avLst/>
            </a:prstGeom>
            <a:effectLst/>
          </p:spPr>
        </p:pic>
      </p:grpSp>
      <p:sp>
        <p:nvSpPr>
          <p:cNvPr id="597" name="🤔️p2、p3服务时间很短，周转时间却很长"/>
          <p:cNvSpPr/>
          <p:nvPr/>
        </p:nvSpPr>
        <p:spPr>
          <a:xfrm>
            <a:off x="3031126" y="9877292"/>
            <a:ext cx="11756391" cy="1010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chemeClr val="accent5"/>
                </a:solidFill>
              </a:defRPr>
            </a:lvl1pPr>
          </a:lstStyle>
          <a:p>
            <a:r>
              <a:t>🤔️p2、p3服务时间很短，周转时间却很长</a:t>
            </a:r>
          </a:p>
        </p:txBody>
      </p:sp>
      <p:pic>
        <p:nvPicPr>
          <p:cNvPr id="599" name="屏幕快照 2019-03-05 下午6.15.44.png" descr="屏幕快照 2019-03-05 下午6.15.44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1405938" y="838785"/>
            <a:ext cx="2397817" cy="152677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3.2.2.1 先来先服务服调度算法"/>
          <p:cNvSpPr/>
          <p:nvPr/>
        </p:nvSpPr>
        <p:spPr>
          <a:xfrm>
            <a:off x="91067" y="130252"/>
            <a:ext cx="91820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3.2.2.1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先来先服务调度算法（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First-Come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First-Served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FCFS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492526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604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605" name="进程调度算法"/>
          <p:cNvSpPr/>
          <p:nvPr/>
        </p:nvSpPr>
        <p:spPr>
          <a:xfrm>
            <a:off x="644856" y="679064"/>
            <a:ext cx="5128618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进程调度算法</a:t>
            </a:r>
          </a:p>
        </p:txBody>
      </p:sp>
      <p:sp>
        <p:nvSpPr>
          <p:cNvPr id="606" name="先来先服务调度算法"/>
          <p:cNvSpPr/>
          <p:nvPr/>
        </p:nvSpPr>
        <p:spPr>
          <a:xfrm>
            <a:off x="1365202" y="2940122"/>
            <a:ext cx="56007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先来先服务调度算法</a:t>
            </a:r>
          </a:p>
        </p:txBody>
      </p:sp>
      <p:sp>
        <p:nvSpPr>
          <p:cNvPr id="607" name="短进程优先调度算法"/>
          <p:cNvSpPr/>
          <p:nvPr/>
        </p:nvSpPr>
        <p:spPr>
          <a:xfrm>
            <a:off x="1365202" y="4319521"/>
            <a:ext cx="56007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t>短进程优先</a:t>
            </a:r>
            <a:r>
              <a:rPr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调度算法</a:t>
            </a:r>
          </a:p>
        </p:txBody>
      </p:sp>
      <p:sp>
        <p:nvSpPr>
          <p:cNvPr id="608" name="优先权调度算法"/>
          <p:cNvSpPr/>
          <p:nvPr/>
        </p:nvSpPr>
        <p:spPr>
          <a:xfrm>
            <a:off x="1390650" y="5698920"/>
            <a:ext cx="438150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优先权</a:t>
            </a:r>
            <a:r>
              <a:t>调度算法</a:t>
            </a:r>
          </a:p>
        </p:txBody>
      </p:sp>
      <p:sp>
        <p:nvSpPr>
          <p:cNvPr id="609" name="时间片轮转调度算法"/>
          <p:cNvSpPr/>
          <p:nvPr/>
        </p:nvSpPr>
        <p:spPr>
          <a:xfrm>
            <a:off x="1365202" y="7029522"/>
            <a:ext cx="56007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时间片轮转</a:t>
            </a:r>
            <a:r>
              <a:t>调度算法</a:t>
            </a:r>
          </a:p>
        </p:txBody>
      </p:sp>
      <p:sp>
        <p:nvSpPr>
          <p:cNvPr id="610" name="多级队列调度算法"/>
          <p:cNvSpPr/>
          <p:nvPr/>
        </p:nvSpPr>
        <p:spPr>
          <a:xfrm>
            <a:off x="1365202" y="8360123"/>
            <a:ext cx="49911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多级队列</a:t>
            </a:r>
            <a:r>
              <a:t>调度算法</a:t>
            </a:r>
          </a:p>
        </p:txBody>
      </p:sp>
      <p:sp>
        <p:nvSpPr>
          <p:cNvPr id="611" name="多级反馈队列调度算法"/>
          <p:cNvSpPr/>
          <p:nvPr/>
        </p:nvSpPr>
        <p:spPr>
          <a:xfrm>
            <a:off x="1365202" y="9836077"/>
            <a:ext cx="62103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多级反馈队列</a:t>
            </a:r>
            <a:r>
              <a:t>调度算法</a:t>
            </a:r>
          </a:p>
        </p:txBody>
      </p:sp>
      <p:sp>
        <p:nvSpPr>
          <p:cNvPr id="612" name="3.2.2.2 短进程优先调度算法"/>
          <p:cNvSpPr/>
          <p:nvPr/>
        </p:nvSpPr>
        <p:spPr>
          <a:xfrm>
            <a:off x="91067" y="130252"/>
            <a:ext cx="887422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3.2.2.2</a:t>
            </a: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 短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进程优先调度算法（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Shortest-Process-First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SPF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613" name="屏幕快照 2019-03-05 下午6.24.57.png" descr="屏幕快照 2019-03-05 下午6.24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20231" y="955941"/>
            <a:ext cx="3136901" cy="1981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276099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616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617" name="短进程优先调度算法SPF"/>
          <p:cNvSpPr/>
          <p:nvPr/>
        </p:nvSpPr>
        <p:spPr>
          <a:xfrm>
            <a:off x="644856" y="679064"/>
            <a:ext cx="8732666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短进程优先调度算法SPF</a:t>
            </a:r>
          </a:p>
        </p:txBody>
      </p:sp>
      <p:sp>
        <p:nvSpPr>
          <p:cNvPr id="618" name="Shortest-Process-First"/>
          <p:cNvSpPr/>
          <p:nvPr/>
        </p:nvSpPr>
        <p:spPr>
          <a:xfrm>
            <a:off x="9803591" y="882264"/>
            <a:ext cx="796009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Shortest-Process-First</a:t>
            </a:r>
          </a:p>
        </p:txBody>
      </p:sp>
      <p:sp>
        <p:nvSpPr>
          <p:cNvPr id="619" name="含义"/>
          <p:cNvSpPr/>
          <p:nvPr/>
        </p:nvSpPr>
        <p:spPr>
          <a:xfrm>
            <a:off x="761163" y="2545631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含义</a:t>
            </a:r>
          </a:p>
        </p:txBody>
      </p:sp>
      <p:sp>
        <p:nvSpPr>
          <p:cNvPr id="620" name="从就绪队列中选择估计运行时间最短的进程，为该进程分配CPU"/>
          <p:cNvSpPr/>
          <p:nvPr/>
        </p:nvSpPr>
        <p:spPr>
          <a:xfrm>
            <a:off x="3710882" y="2545631"/>
            <a:ext cx="1792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从就绪队列中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选择估计运行时间最短的进程</a:t>
            </a:r>
            <a:r>
              <a:t>，为该进程分配CPU</a:t>
            </a:r>
          </a:p>
        </p:txBody>
      </p:sp>
      <p:pic>
        <p:nvPicPr>
          <p:cNvPr id="622" name="屏幕快照 2019-03-05 下午6.24.57.png" descr="屏幕快照 2019-03-05 下午6.24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48978" y="955941"/>
            <a:ext cx="2608154" cy="1647255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3.2.2.2 短进程优先调度算法"/>
          <p:cNvSpPr/>
          <p:nvPr/>
        </p:nvSpPr>
        <p:spPr>
          <a:xfrm>
            <a:off x="91067" y="130252"/>
            <a:ext cx="887422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3.2.2.2</a:t>
            </a: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 短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进程优先调度算法（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Shortest-Process-First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SPF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014857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牛刀小试"/>
          <p:cNvSpPr/>
          <p:nvPr/>
        </p:nvSpPr>
        <p:spPr>
          <a:xfrm>
            <a:off x="1176648" y="914221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625" name="从就绪队列中选择估计运行时间最短的进程运行的算法是（）…"/>
          <p:cNvSpPr/>
          <p:nvPr/>
        </p:nvSpPr>
        <p:spPr>
          <a:xfrm>
            <a:off x="3820716" y="4292600"/>
            <a:ext cx="16742569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从就绪队列中选择估计运行时间最短的进程运行的算法是（）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A. 短进程优先调度算法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B. 多级队列调度算法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C. 先来先服务算法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D. 优先权调度算法</a:t>
            </a:r>
          </a:p>
        </p:txBody>
      </p:sp>
      <p:sp>
        <p:nvSpPr>
          <p:cNvPr id="626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627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6" name="3.2.2.2 短进程优先调度算法"/>
          <p:cNvSpPr/>
          <p:nvPr/>
        </p:nvSpPr>
        <p:spPr>
          <a:xfrm>
            <a:off x="91067" y="130252"/>
            <a:ext cx="887422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3.2.2.2</a:t>
            </a: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 短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进程优先调度算法（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Shortest-Process-First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SPF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718727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屏幕快照 2018-04-02 下午7.07.49.png" descr="屏幕快照 2018-04-02 下午7.07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4195" y="4539378"/>
            <a:ext cx="7572376" cy="463724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9" name="考…"/>
          <p:cNvSpPr/>
          <p:nvPr/>
        </p:nvSpPr>
        <p:spPr>
          <a:xfrm>
            <a:off x="1345160" y="1910546"/>
            <a:ext cx="2457933" cy="979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13600">
                <a:solidFill>
                  <a:schemeClr val="accent4">
                    <a:satOff val="1488"/>
                    <a:lumOff val="-7242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t>考</a:t>
            </a:r>
          </a:p>
          <a:p>
            <a:pPr defTabSz="821531">
              <a:defRPr sz="13600">
                <a:solidFill>
                  <a:schemeClr val="accent4">
                    <a:satOff val="1488"/>
                    <a:lumOff val="-7242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t>试</a:t>
            </a:r>
          </a:p>
          <a:p>
            <a:pPr defTabSz="821531">
              <a:defRPr sz="13600">
                <a:solidFill>
                  <a:schemeClr val="accent4">
                    <a:satOff val="1488"/>
                    <a:lumOff val="-7242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t>题</a:t>
            </a:r>
          </a:p>
          <a:p>
            <a:pPr defTabSz="821531">
              <a:defRPr sz="13600">
                <a:solidFill>
                  <a:schemeClr val="accent4">
                    <a:satOff val="1488"/>
                    <a:lumOff val="-7242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t>型</a:t>
            </a:r>
          </a:p>
        </p:txBody>
      </p:sp>
      <p:sp>
        <p:nvSpPr>
          <p:cNvPr id="60" name="单选题        1分*20=20分"/>
          <p:cNvSpPr/>
          <p:nvPr/>
        </p:nvSpPr>
        <p:spPr>
          <a:xfrm>
            <a:off x="14314875" y="4090695"/>
            <a:ext cx="779272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4">
                    <a:satOff val="1488"/>
                    <a:lumOff val="-7242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单选题        1分*20=20分</a:t>
            </a:r>
          </a:p>
        </p:txBody>
      </p:sp>
      <p:sp>
        <p:nvSpPr>
          <p:cNvPr id="61" name="填空题        2分*10=20分"/>
          <p:cNvSpPr/>
          <p:nvPr/>
        </p:nvSpPr>
        <p:spPr>
          <a:xfrm>
            <a:off x="14314875" y="5636519"/>
            <a:ext cx="779272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4">
                    <a:satOff val="1488"/>
                    <a:lumOff val="-7242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填空题        2分*10=20分</a:t>
            </a:r>
          </a:p>
        </p:txBody>
      </p:sp>
      <p:sp>
        <p:nvSpPr>
          <p:cNvPr id="62" name="简答题        4分*5=20分"/>
          <p:cNvSpPr/>
          <p:nvPr/>
        </p:nvSpPr>
        <p:spPr>
          <a:xfrm>
            <a:off x="14314875" y="7182343"/>
            <a:ext cx="736092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4">
                    <a:satOff val="1488"/>
                    <a:lumOff val="-7242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简答题        4分*5=20分</a:t>
            </a:r>
          </a:p>
        </p:txBody>
      </p:sp>
      <p:sp>
        <p:nvSpPr>
          <p:cNvPr id="63" name="综合题        10分*4=40分"/>
          <p:cNvSpPr/>
          <p:nvPr/>
        </p:nvSpPr>
        <p:spPr>
          <a:xfrm>
            <a:off x="14314875" y="8728167"/>
            <a:ext cx="779272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4">
                    <a:satOff val="1488"/>
                    <a:lumOff val="-7242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综合题        10分*4=40分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牛刀小试"/>
          <p:cNvSpPr/>
          <p:nvPr/>
        </p:nvSpPr>
        <p:spPr>
          <a:xfrm>
            <a:off x="1176648" y="914221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630" name="从就绪队列中选择估计运行时间最短的进程运行的算法是（）…"/>
          <p:cNvSpPr/>
          <p:nvPr/>
        </p:nvSpPr>
        <p:spPr>
          <a:xfrm>
            <a:off x="3820716" y="4292600"/>
            <a:ext cx="16742569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从就绪队列中选择估计运行时间最短的进程运行的算法是（）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solidFill>
                  <a:schemeClr val="accent5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A. 短进程优先调度算法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B. 多级队列调度算法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C. 先来先服务算法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D. 优先权调度算法</a:t>
            </a:r>
          </a:p>
        </p:txBody>
      </p:sp>
      <p:sp>
        <p:nvSpPr>
          <p:cNvPr id="631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632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6" name="3.2.2.2 短进程优先调度算法"/>
          <p:cNvSpPr/>
          <p:nvPr/>
        </p:nvSpPr>
        <p:spPr>
          <a:xfrm>
            <a:off x="91067" y="130252"/>
            <a:ext cx="887422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3.2.2.2</a:t>
            </a: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 短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进程优先调度算法（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Shortest-Process-First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SPF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201162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635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graphicFrame>
        <p:nvGraphicFramePr>
          <p:cNvPr id="636" name="表格"/>
          <p:cNvGraphicFramePr/>
          <p:nvPr/>
        </p:nvGraphicFramePr>
        <p:xfrm>
          <a:off x="2897289" y="3907887"/>
          <a:ext cx="18589420" cy="5359745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1894152"/>
                <a:gridCol w="4063470"/>
                <a:gridCol w="3613785"/>
                <a:gridCol w="2949306"/>
                <a:gridCol w="2914032"/>
                <a:gridCol w="3154675"/>
              </a:tblGrid>
              <a:tr h="174128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进程名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进入系统时间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开始运行时间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服务时间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等待时间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周转时间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</a:tr>
              <a:tr h="12061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</a:tr>
              <a:tr h="12061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12061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</a:tr>
            </a:tbl>
          </a:graphicData>
        </a:graphic>
      </p:graphicFrame>
      <p:grpSp>
        <p:nvGrpSpPr>
          <p:cNvPr id="639" name="开始运行时间…"/>
          <p:cNvGrpSpPr/>
          <p:nvPr/>
        </p:nvGrpSpPr>
        <p:grpSpPr>
          <a:xfrm>
            <a:off x="15141996" y="1493514"/>
            <a:ext cx="3303385" cy="2377441"/>
            <a:chOff x="0" y="0"/>
            <a:chExt cx="3303383" cy="2377439"/>
          </a:xfrm>
        </p:grpSpPr>
        <p:sp>
          <p:nvSpPr>
            <p:cNvPr id="638" name="开始运行时间…"/>
            <p:cNvSpPr/>
            <p:nvPr/>
          </p:nvSpPr>
          <p:spPr>
            <a:xfrm>
              <a:off x="38100" y="38100"/>
              <a:ext cx="3227184" cy="2301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开始运行时间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减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进入时间</a:t>
              </a:r>
            </a:p>
          </p:txBody>
        </p:sp>
        <p:pic>
          <p:nvPicPr>
            <p:cNvPr id="637" name="开始运行时间…" descr="开始运行时间…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303384" cy="2377441"/>
            </a:xfrm>
            <a:prstGeom prst="rect">
              <a:avLst/>
            </a:prstGeom>
            <a:effectLst/>
          </p:spPr>
        </p:pic>
      </p:grpSp>
      <p:grpSp>
        <p:nvGrpSpPr>
          <p:cNvPr id="642" name="上个进程结束"/>
          <p:cNvGrpSpPr/>
          <p:nvPr/>
        </p:nvGrpSpPr>
        <p:grpSpPr>
          <a:xfrm>
            <a:off x="8749328" y="2587740"/>
            <a:ext cx="3432112" cy="955041"/>
            <a:chOff x="0" y="0"/>
            <a:chExt cx="3432110" cy="955039"/>
          </a:xfrm>
        </p:grpSpPr>
        <p:sp>
          <p:nvSpPr>
            <p:cNvPr id="641" name="上个进程结束"/>
            <p:cNvSpPr/>
            <p:nvPr/>
          </p:nvSpPr>
          <p:spPr>
            <a:xfrm>
              <a:off x="38100" y="38100"/>
              <a:ext cx="3355911" cy="878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上个进程结束</a:t>
              </a:r>
            </a:p>
          </p:txBody>
        </p:sp>
        <p:pic>
          <p:nvPicPr>
            <p:cNvPr id="640" name="上个进程结束" descr="上个进程结束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432111" cy="955040"/>
            </a:xfrm>
            <a:prstGeom prst="rect">
              <a:avLst/>
            </a:prstGeom>
            <a:effectLst/>
          </p:spPr>
        </p:pic>
      </p:grpSp>
      <p:grpSp>
        <p:nvGrpSpPr>
          <p:cNvPr id="645" name="题目…"/>
          <p:cNvGrpSpPr/>
          <p:nvPr/>
        </p:nvGrpSpPr>
        <p:grpSpPr>
          <a:xfrm>
            <a:off x="12936474" y="2232140"/>
            <a:ext cx="1755854" cy="1666241"/>
            <a:chOff x="0" y="0"/>
            <a:chExt cx="1755852" cy="1666239"/>
          </a:xfrm>
        </p:grpSpPr>
        <p:sp>
          <p:nvSpPr>
            <p:cNvPr id="644" name="题目…"/>
            <p:cNvSpPr/>
            <p:nvPr/>
          </p:nvSpPr>
          <p:spPr>
            <a:xfrm>
              <a:off x="38100" y="38100"/>
              <a:ext cx="1679653" cy="1590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题目</a:t>
              </a:r>
            </a:p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给出</a:t>
              </a:r>
            </a:p>
          </p:txBody>
        </p:sp>
        <p:pic>
          <p:nvPicPr>
            <p:cNvPr id="643" name="题目…" descr="题目…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1755854" cy="1666240"/>
            </a:xfrm>
            <a:prstGeom prst="rect">
              <a:avLst/>
            </a:prstGeom>
            <a:effectLst/>
          </p:spPr>
        </p:pic>
      </p:grpSp>
      <p:grpSp>
        <p:nvGrpSpPr>
          <p:cNvPr id="648" name="题目…"/>
          <p:cNvGrpSpPr/>
          <p:nvPr/>
        </p:nvGrpSpPr>
        <p:grpSpPr>
          <a:xfrm>
            <a:off x="5938279" y="2232140"/>
            <a:ext cx="1755854" cy="1666241"/>
            <a:chOff x="0" y="0"/>
            <a:chExt cx="1755852" cy="1666239"/>
          </a:xfrm>
        </p:grpSpPr>
        <p:sp>
          <p:nvSpPr>
            <p:cNvPr id="647" name="题目…"/>
            <p:cNvSpPr/>
            <p:nvPr/>
          </p:nvSpPr>
          <p:spPr>
            <a:xfrm>
              <a:off x="38100" y="38100"/>
              <a:ext cx="1679653" cy="1590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题目</a:t>
              </a:r>
            </a:p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给出</a:t>
              </a:r>
            </a:p>
          </p:txBody>
        </p:sp>
        <p:pic>
          <p:nvPicPr>
            <p:cNvPr id="646" name="题目…" descr="题目…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1755854" cy="1666240"/>
            </a:xfrm>
            <a:prstGeom prst="rect">
              <a:avLst/>
            </a:prstGeom>
            <a:effectLst/>
          </p:spPr>
        </p:pic>
      </p:grpSp>
      <p:grpSp>
        <p:nvGrpSpPr>
          <p:cNvPr id="651" name="服务时间…"/>
          <p:cNvGrpSpPr/>
          <p:nvPr/>
        </p:nvGrpSpPr>
        <p:grpSpPr>
          <a:xfrm>
            <a:off x="18551675" y="1493514"/>
            <a:ext cx="2616809" cy="2377441"/>
            <a:chOff x="0" y="0"/>
            <a:chExt cx="2616808" cy="2377439"/>
          </a:xfrm>
        </p:grpSpPr>
        <p:sp>
          <p:nvSpPr>
            <p:cNvPr id="650" name="服务时间…"/>
            <p:cNvSpPr/>
            <p:nvPr/>
          </p:nvSpPr>
          <p:spPr>
            <a:xfrm>
              <a:off x="38100" y="38100"/>
              <a:ext cx="2540609" cy="2301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服务时间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加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等待时间</a:t>
              </a:r>
            </a:p>
          </p:txBody>
        </p:sp>
        <p:pic>
          <p:nvPicPr>
            <p:cNvPr id="649" name="服务时间…" descr="服务时间…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616809" cy="2377441"/>
            </a:xfrm>
            <a:prstGeom prst="rect">
              <a:avLst/>
            </a:prstGeom>
            <a:effectLst/>
          </p:spPr>
        </p:pic>
      </p:grpSp>
      <p:sp>
        <p:nvSpPr>
          <p:cNvPr id="652" name="系统平均周转时间T"/>
          <p:cNvSpPr/>
          <p:nvPr/>
        </p:nvSpPr>
        <p:spPr>
          <a:xfrm>
            <a:off x="1089310" y="9632743"/>
            <a:ext cx="5582185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系统平均周转时间T</a:t>
            </a:r>
          </a:p>
        </p:txBody>
      </p:sp>
      <p:sp>
        <p:nvSpPr>
          <p:cNvPr id="653" name="带权平均周转时间"/>
          <p:cNvSpPr/>
          <p:nvPr/>
        </p:nvSpPr>
        <p:spPr>
          <a:xfrm>
            <a:off x="1105744" y="10809965"/>
            <a:ext cx="519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带权平均周转时间</a:t>
            </a:r>
          </a:p>
        </p:txBody>
      </p:sp>
      <p:sp>
        <p:nvSpPr>
          <p:cNvPr id="654" name="短进程优先调度算法SPF"/>
          <p:cNvSpPr/>
          <p:nvPr/>
        </p:nvSpPr>
        <p:spPr>
          <a:xfrm>
            <a:off x="644856" y="679064"/>
            <a:ext cx="8732666" cy="1270001"/>
          </a:xfrm>
          <a:prstGeom prst="roundRect">
            <a:avLst>
              <a:gd name="adj" fmla="val 15000"/>
            </a:avLst>
          </a:prstGeom>
          <a:blipFill>
            <a:blip r:embed="rId7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短进程优先调度算法SPF</a:t>
            </a:r>
          </a:p>
        </p:txBody>
      </p:sp>
      <p:pic>
        <p:nvPicPr>
          <p:cNvPr id="656" name="屏幕快照 2019-03-05 下午6.24.57.png" descr="屏幕快照 2019-03-05 下午6.24.5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1546297" y="955941"/>
            <a:ext cx="2010834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3.2.2.2 短进程优先调度算法"/>
          <p:cNvSpPr/>
          <p:nvPr/>
        </p:nvSpPr>
        <p:spPr>
          <a:xfrm>
            <a:off x="91067" y="130252"/>
            <a:ext cx="887422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3.2.2.2</a:t>
            </a: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 短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进程优先调度算法（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Shortest-Process-First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SPF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157792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661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graphicFrame>
        <p:nvGraphicFramePr>
          <p:cNvPr id="662" name="表格"/>
          <p:cNvGraphicFramePr/>
          <p:nvPr/>
        </p:nvGraphicFramePr>
        <p:xfrm>
          <a:off x="2897289" y="3907887"/>
          <a:ext cx="18589420" cy="5359745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1894152"/>
                <a:gridCol w="4063470"/>
                <a:gridCol w="3613785"/>
                <a:gridCol w="2949306"/>
                <a:gridCol w="2914032"/>
                <a:gridCol w="3154675"/>
              </a:tblGrid>
              <a:tr h="174128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进程名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进入系统时间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开始运行时间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服务时间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等待时间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周转时间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</a:tr>
              <a:tr h="12061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</a:tr>
              <a:tr h="12061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12061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</a:tr>
            </a:tbl>
          </a:graphicData>
        </a:graphic>
      </p:graphicFrame>
      <p:grpSp>
        <p:nvGrpSpPr>
          <p:cNvPr id="665" name="开始运行时间…"/>
          <p:cNvGrpSpPr/>
          <p:nvPr/>
        </p:nvGrpSpPr>
        <p:grpSpPr>
          <a:xfrm>
            <a:off x="15141996" y="1493514"/>
            <a:ext cx="3303385" cy="2377441"/>
            <a:chOff x="0" y="0"/>
            <a:chExt cx="3303383" cy="2377439"/>
          </a:xfrm>
        </p:grpSpPr>
        <p:sp>
          <p:nvSpPr>
            <p:cNvPr id="664" name="开始运行时间…"/>
            <p:cNvSpPr/>
            <p:nvPr/>
          </p:nvSpPr>
          <p:spPr>
            <a:xfrm>
              <a:off x="38100" y="38100"/>
              <a:ext cx="3227184" cy="2301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开始运行时间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减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进入时间</a:t>
              </a:r>
            </a:p>
          </p:txBody>
        </p:sp>
        <p:pic>
          <p:nvPicPr>
            <p:cNvPr id="663" name="开始运行时间…" descr="开始运行时间…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303384" cy="2377441"/>
            </a:xfrm>
            <a:prstGeom prst="rect">
              <a:avLst/>
            </a:prstGeom>
            <a:effectLst/>
          </p:spPr>
        </p:pic>
      </p:grpSp>
      <p:grpSp>
        <p:nvGrpSpPr>
          <p:cNvPr id="668" name="上个进程结束"/>
          <p:cNvGrpSpPr/>
          <p:nvPr/>
        </p:nvGrpSpPr>
        <p:grpSpPr>
          <a:xfrm>
            <a:off x="8749328" y="2587740"/>
            <a:ext cx="3432112" cy="955041"/>
            <a:chOff x="0" y="0"/>
            <a:chExt cx="3432110" cy="955039"/>
          </a:xfrm>
        </p:grpSpPr>
        <p:sp>
          <p:nvSpPr>
            <p:cNvPr id="667" name="上个进程结束"/>
            <p:cNvSpPr/>
            <p:nvPr/>
          </p:nvSpPr>
          <p:spPr>
            <a:xfrm>
              <a:off x="38100" y="38100"/>
              <a:ext cx="3355911" cy="878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上个进程结束</a:t>
              </a:r>
            </a:p>
          </p:txBody>
        </p:sp>
        <p:pic>
          <p:nvPicPr>
            <p:cNvPr id="666" name="上个进程结束" descr="上个进程结束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432111" cy="955040"/>
            </a:xfrm>
            <a:prstGeom prst="rect">
              <a:avLst/>
            </a:prstGeom>
            <a:effectLst/>
          </p:spPr>
        </p:pic>
      </p:grpSp>
      <p:grpSp>
        <p:nvGrpSpPr>
          <p:cNvPr id="671" name="题目…"/>
          <p:cNvGrpSpPr/>
          <p:nvPr/>
        </p:nvGrpSpPr>
        <p:grpSpPr>
          <a:xfrm>
            <a:off x="12936474" y="2232140"/>
            <a:ext cx="1755854" cy="1666241"/>
            <a:chOff x="0" y="0"/>
            <a:chExt cx="1755852" cy="1666239"/>
          </a:xfrm>
        </p:grpSpPr>
        <p:sp>
          <p:nvSpPr>
            <p:cNvPr id="670" name="题目…"/>
            <p:cNvSpPr/>
            <p:nvPr/>
          </p:nvSpPr>
          <p:spPr>
            <a:xfrm>
              <a:off x="38100" y="38100"/>
              <a:ext cx="1679653" cy="1590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题目</a:t>
              </a:r>
            </a:p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给出</a:t>
              </a:r>
            </a:p>
          </p:txBody>
        </p:sp>
        <p:pic>
          <p:nvPicPr>
            <p:cNvPr id="669" name="题目…" descr="题目…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1755854" cy="1666240"/>
            </a:xfrm>
            <a:prstGeom prst="rect">
              <a:avLst/>
            </a:prstGeom>
            <a:effectLst/>
          </p:spPr>
        </p:pic>
      </p:grpSp>
      <p:grpSp>
        <p:nvGrpSpPr>
          <p:cNvPr id="674" name="题目…"/>
          <p:cNvGrpSpPr/>
          <p:nvPr/>
        </p:nvGrpSpPr>
        <p:grpSpPr>
          <a:xfrm>
            <a:off x="5938279" y="2232140"/>
            <a:ext cx="1755854" cy="1666241"/>
            <a:chOff x="0" y="0"/>
            <a:chExt cx="1755852" cy="1666239"/>
          </a:xfrm>
        </p:grpSpPr>
        <p:sp>
          <p:nvSpPr>
            <p:cNvPr id="673" name="题目…"/>
            <p:cNvSpPr/>
            <p:nvPr/>
          </p:nvSpPr>
          <p:spPr>
            <a:xfrm>
              <a:off x="38100" y="38100"/>
              <a:ext cx="1679653" cy="1590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题目</a:t>
              </a:r>
            </a:p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给出</a:t>
              </a:r>
            </a:p>
          </p:txBody>
        </p:sp>
        <p:pic>
          <p:nvPicPr>
            <p:cNvPr id="672" name="题目…" descr="题目…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1755854" cy="1666240"/>
            </a:xfrm>
            <a:prstGeom prst="rect">
              <a:avLst/>
            </a:prstGeom>
            <a:effectLst/>
          </p:spPr>
        </p:pic>
      </p:grpSp>
      <p:grpSp>
        <p:nvGrpSpPr>
          <p:cNvPr id="677" name="服务时间…"/>
          <p:cNvGrpSpPr/>
          <p:nvPr/>
        </p:nvGrpSpPr>
        <p:grpSpPr>
          <a:xfrm>
            <a:off x="18551675" y="1493514"/>
            <a:ext cx="2616809" cy="2377441"/>
            <a:chOff x="0" y="0"/>
            <a:chExt cx="2616808" cy="2377439"/>
          </a:xfrm>
        </p:grpSpPr>
        <p:sp>
          <p:nvSpPr>
            <p:cNvPr id="676" name="服务时间…"/>
            <p:cNvSpPr/>
            <p:nvPr/>
          </p:nvSpPr>
          <p:spPr>
            <a:xfrm>
              <a:off x="38100" y="38100"/>
              <a:ext cx="2540609" cy="2301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服务时间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加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等待时间</a:t>
              </a:r>
            </a:p>
          </p:txBody>
        </p:sp>
        <p:pic>
          <p:nvPicPr>
            <p:cNvPr id="675" name="服务时间…" descr="服务时间…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616809" cy="2377441"/>
            </a:xfrm>
            <a:prstGeom prst="rect">
              <a:avLst/>
            </a:prstGeom>
            <a:effectLst/>
          </p:spPr>
        </p:pic>
      </p:grpSp>
      <p:sp>
        <p:nvSpPr>
          <p:cNvPr id="678" name="系统平均周转时间T"/>
          <p:cNvSpPr/>
          <p:nvPr/>
        </p:nvSpPr>
        <p:spPr>
          <a:xfrm>
            <a:off x="1089310" y="9632743"/>
            <a:ext cx="5582185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系统平均周转时间T</a:t>
            </a:r>
          </a:p>
        </p:txBody>
      </p:sp>
      <p:sp>
        <p:nvSpPr>
          <p:cNvPr id="679" name="带权平均周转时间"/>
          <p:cNvSpPr/>
          <p:nvPr/>
        </p:nvSpPr>
        <p:spPr>
          <a:xfrm>
            <a:off x="1105744" y="10809965"/>
            <a:ext cx="519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带权平均周转时间</a:t>
            </a:r>
          </a:p>
        </p:txBody>
      </p:sp>
      <p:sp>
        <p:nvSpPr>
          <p:cNvPr id="680" name="短进程优先调度算法SPF"/>
          <p:cNvSpPr/>
          <p:nvPr/>
        </p:nvSpPr>
        <p:spPr>
          <a:xfrm>
            <a:off x="644856" y="679064"/>
            <a:ext cx="8732666" cy="1270001"/>
          </a:xfrm>
          <a:prstGeom prst="roundRect">
            <a:avLst>
              <a:gd name="adj" fmla="val 15000"/>
            </a:avLst>
          </a:prstGeom>
          <a:blipFill>
            <a:blip r:embed="rId7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短进程优先调度算法SPF</a:t>
            </a:r>
          </a:p>
        </p:txBody>
      </p:sp>
      <p:pic>
        <p:nvPicPr>
          <p:cNvPr id="682" name="屏幕快照 2019-03-05 下午6.24.57.png" descr="屏幕快照 2019-03-05 下午6.24.5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1546297" y="955941"/>
            <a:ext cx="2010834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3.2.2.2 短进程优先调度算法"/>
          <p:cNvSpPr/>
          <p:nvPr/>
        </p:nvSpPr>
        <p:spPr>
          <a:xfrm>
            <a:off x="91067" y="130252"/>
            <a:ext cx="887422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3.2.2.2</a:t>
            </a: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 短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进程优先调度算法（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Shortest-Process-First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SPF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527650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687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graphicFrame>
        <p:nvGraphicFramePr>
          <p:cNvPr id="688" name="表格"/>
          <p:cNvGraphicFramePr/>
          <p:nvPr/>
        </p:nvGraphicFramePr>
        <p:xfrm>
          <a:off x="2897289" y="3907887"/>
          <a:ext cx="18589420" cy="5359745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1894152"/>
                <a:gridCol w="4063470"/>
                <a:gridCol w="3613785"/>
                <a:gridCol w="2949306"/>
                <a:gridCol w="2914032"/>
                <a:gridCol w="3154675"/>
              </a:tblGrid>
              <a:tr h="174128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进程名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进入系统时间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开始运行时间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服务时间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等待时间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周转时间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</a:tr>
              <a:tr h="12061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</a:tr>
              <a:tr h="12061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12061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</a:tr>
            </a:tbl>
          </a:graphicData>
        </a:graphic>
      </p:graphicFrame>
      <p:grpSp>
        <p:nvGrpSpPr>
          <p:cNvPr id="691" name="开始运行时间…"/>
          <p:cNvGrpSpPr/>
          <p:nvPr/>
        </p:nvGrpSpPr>
        <p:grpSpPr>
          <a:xfrm>
            <a:off x="15141996" y="1493514"/>
            <a:ext cx="3303385" cy="2377441"/>
            <a:chOff x="0" y="0"/>
            <a:chExt cx="3303383" cy="2377439"/>
          </a:xfrm>
        </p:grpSpPr>
        <p:sp>
          <p:nvSpPr>
            <p:cNvPr id="690" name="开始运行时间…"/>
            <p:cNvSpPr/>
            <p:nvPr/>
          </p:nvSpPr>
          <p:spPr>
            <a:xfrm>
              <a:off x="38100" y="38100"/>
              <a:ext cx="3227184" cy="2301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开始运行时间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减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进入时间</a:t>
              </a:r>
            </a:p>
          </p:txBody>
        </p:sp>
        <p:pic>
          <p:nvPicPr>
            <p:cNvPr id="689" name="开始运行时间…" descr="开始运行时间…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303384" cy="2377441"/>
            </a:xfrm>
            <a:prstGeom prst="rect">
              <a:avLst/>
            </a:prstGeom>
            <a:effectLst/>
          </p:spPr>
        </p:pic>
      </p:grpSp>
      <p:grpSp>
        <p:nvGrpSpPr>
          <p:cNvPr id="694" name="上个进程结束"/>
          <p:cNvGrpSpPr/>
          <p:nvPr/>
        </p:nvGrpSpPr>
        <p:grpSpPr>
          <a:xfrm>
            <a:off x="8749328" y="2587740"/>
            <a:ext cx="3432112" cy="955041"/>
            <a:chOff x="0" y="0"/>
            <a:chExt cx="3432110" cy="955039"/>
          </a:xfrm>
        </p:grpSpPr>
        <p:sp>
          <p:nvSpPr>
            <p:cNvPr id="693" name="上个进程结束"/>
            <p:cNvSpPr/>
            <p:nvPr/>
          </p:nvSpPr>
          <p:spPr>
            <a:xfrm>
              <a:off x="38100" y="38100"/>
              <a:ext cx="3355911" cy="878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上个进程结束</a:t>
              </a:r>
            </a:p>
          </p:txBody>
        </p:sp>
        <p:pic>
          <p:nvPicPr>
            <p:cNvPr id="692" name="上个进程结束" descr="上个进程结束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432111" cy="955040"/>
            </a:xfrm>
            <a:prstGeom prst="rect">
              <a:avLst/>
            </a:prstGeom>
            <a:effectLst/>
          </p:spPr>
        </p:pic>
      </p:grpSp>
      <p:grpSp>
        <p:nvGrpSpPr>
          <p:cNvPr id="697" name="题目…"/>
          <p:cNvGrpSpPr/>
          <p:nvPr/>
        </p:nvGrpSpPr>
        <p:grpSpPr>
          <a:xfrm>
            <a:off x="12936474" y="2232140"/>
            <a:ext cx="1755854" cy="1666241"/>
            <a:chOff x="0" y="0"/>
            <a:chExt cx="1755852" cy="1666239"/>
          </a:xfrm>
        </p:grpSpPr>
        <p:sp>
          <p:nvSpPr>
            <p:cNvPr id="696" name="题目…"/>
            <p:cNvSpPr/>
            <p:nvPr/>
          </p:nvSpPr>
          <p:spPr>
            <a:xfrm>
              <a:off x="38100" y="38100"/>
              <a:ext cx="1679653" cy="1590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题目</a:t>
              </a:r>
            </a:p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给出</a:t>
              </a:r>
            </a:p>
          </p:txBody>
        </p:sp>
        <p:pic>
          <p:nvPicPr>
            <p:cNvPr id="695" name="题目…" descr="题目…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1755854" cy="1666240"/>
            </a:xfrm>
            <a:prstGeom prst="rect">
              <a:avLst/>
            </a:prstGeom>
            <a:effectLst/>
          </p:spPr>
        </p:pic>
      </p:grpSp>
      <p:grpSp>
        <p:nvGrpSpPr>
          <p:cNvPr id="700" name="题目…"/>
          <p:cNvGrpSpPr/>
          <p:nvPr/>
        </p:nvGrpSpPr>
        <p:grpSpPr>
          <a:xfrm>
            <a:off x="5938279" y="2232140"/>
            <a:ext cx="1755854" cy="1666241"/>
            <a:chOff x="0" y="0"/>
            <a:chExt cx="1755852" cy="1666239"/>
          </a:xfrm>
        </p:grpSpPr>
        <p:sp>
          <p:nvSpPr>
            <p:cNvPr id="699" name="题目…"/>
            <p:cNvSpPr/>
            <p:nvPr/>
          </p:nvSpPr>
          <p:spPr>
            <a:xfrm>
              <a:off x="38100" y="38100"/>
              <a:ext cx="1679653" cy="1590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题目</a:t>
              </a:r>
            </a:p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给出</a:t>
              </a:r>
            </a:p>
          </p:txBody>
        </p:sp>
        <p:pic>
          <p:nvPicPr>
            <p:cNvPr id="698" name="题目…" descr="题目…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1755854" cy="1666240"/>
            </a:xfrm>
            <a:prstGeom prst="rect">
              <a:avLst/>
            </a:prstGeom>
            <a:effectLst/>
          </p:spPr>
        </p:pic>
      </p:grpSp>
      <p:grpSp>
        <p:nvGrpSpPr>
          <p:cNvPr id="703" name="服务时间…"/>
          <p:cNvGrpSpPr/>
          <p:nvPr/>
        </p:nvGrpSpPr>
        <p:grpSpPr>
          <a:xfrm>
            <a:off x="18551675" y="1493514"/>
            <a:ext cx="2616809" cy="2377441"/>
            <a:chOff x="0" y="0"/>
            <a:chExt cx="2616808" cy="2377439"/>
          </a:xfrm>
        </p:grpSpPr>
        <p:sp>
          <p:nvSpPr>
            <p:cNvPr id="702" name="服务时间…"/>
            <p:cNvSpPr/>
            <p:nvPr/>
          </p:nvSpPr>
          <p:spPr>
            <a:xfrm>
              <a:off x="38100" y="38100"/>
              <a:ext cx="2540609" cy="2301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服务时间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加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等待时间</a:t>
              </a:r>
            </a:p>
          </p:txBody>
        </p:sp>
        <p:pic>
          <p:nvPicPr>
            <p:cNvPr id="701" name="服务时间…" descr="服务时间…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616809" cy="2377441"/>
            </a:xfrm>
            <a:prstGeom prst="rect">
              <a:avLst/>
            </a:prstGeom>
            <a:effectLst/>
          </p:spPr>
        </p:pic>
      </p:grpSp>
      <p:sp>
        <p:nvSpPr>
          <p:cNvPr id="704" name="短进程优先调度算法SPF"/>
          <p:cNvSpPr/>
          <p:nvPr/>
        </p:nvSpPr>
        <p:spPr>
          <a:xfrm>
            <a:off x="644856" y="679064"/>
            <a:ext cx="8732666" cy="1270001"/>
          </a:xfrm>
          <a:prstGeom prst="roundRect">
            <a:avLst>
              <a:gd name="adj" fmla="val 15000"/>
            </a:avLst>
          </a:prstGeom>
          <a:blipFill>
            <a:blip r:embed="rId7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短进程优先调度算法SPF</a:t>
            </a:r>
          </a:p>
        </p:txBody>
      </p:sp>
      <p:sp>
        <p:nvSpPr>
          <p:cNvPr id="705" name="系统平均周转时间T=1/n✖️(T1+T2+T3+...+Tn)"/>
          <p:cNvSpPr/>
          <p:nvPr/>
        </p:nvSpPr>
        <p:spPr>
          <a:xfrm>
            <a:off x="1089310" y="9632743"/>
            <a:ext cx="122810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系统平均周转时间T</a:t>
            </a:r>
            <a:r>
              <a:rPr>
                <a:solidFill>
                  <a:srgbClr val="000000"/>
                </a:solidFill>
              </a:rPr>
              <a:t>=1/n</a:t>
            </a:r>
            <a:r>
              <a:rPr b="0">
                <a:solidFill>
                  <a:srgbClr val="000000"/>
                </a:solidFill>
                <a:latin typeface="Apple Color Emoji"/>
                <a:ea typeface="Apple Color Emoji"/>
                <a:cs typeface="Apple Color Emoji"/>
                <a:sym typeface="Apple Color Emoji"/>
              </a:rPr>
              <a:t>✖️</a:t>
            </a:r>
            <a:r>
              <a:rPr>
                <a:solidFill>
                  <a:srgbClr val="000000"/>
                </a:solidFill>
              </a:rPr>
              <a:t>(T</a:t>
            </a:r>
            <a:r>
              <a:rPr baseline="-5999">
                <a:solidFill>
                  <a:srgbClr val="000000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+T</a:t>
            </a:r>
            <a:r>
              <a:rPr baseline="-5999">
                <a:solidFill>
                  <a:srgbClr val="000000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+T</a:t>
            </a:r>
            <a:r>
              <a:rPr baseline="-5999">
                <a:solidFill>
                  <a:srgbClr val="000000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+</a:t>
            </a:r>
            <a:r>
              <a:rPr baseline="-5999">
                <a:solidFill>
                  <a:srgbClr val="000000"/>
                </a:solidFill>
              </a:rPr>
              <a:t>...</a:t>
            </a:r>
            <a:r>
              <a:rPr>
                <a:solidFill>
                  <a:srgbClr val="000000"/>
                </a:solidFill>
              </a:rPr>
              <a:t>+T</a:t>
            </a:r>
            <a:r>
              <a:rPr baseline="-5999">
                <a:solidFill>
                  <a:srgbClr val="000000"/>
                </a:solidFill>
              </a:rPr>
              <a:t>n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706" name="带权平均周转时间W=1/n✖️(T1/T1s+T2/T2s+T3/T3s+…+Tn/Tns)"/>
          <p:cNvSpPr/>
          <p:nvPr/>
        </p:nvSpPr>
        <p:spPr>
          <a:xfrm>
            <a:off x="1105744" y="10809965"/>
            <a:ext cx="1672682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带权平均周转时间W</a:t>
            </a:r>
            <a:r>
              <a:rPr>
                <a:solidFill>
                  <a:srgbClr val="000000"/>
                </a:solidFill>
              </a:rPr>
              <a:t>=1/n</a:t>
            </a:r>
            <a:r>
              <a:rPr b="0">
                <a:solidFill>
                  <a:srgbClr val="000000"/>
                </a:solidFill>
                <a:latin typeface="Apple Color Emoji"/>
                <a:ea typeface="Apple Color Emoji"/>
                <a:cs typeface="Apple Color Emoji"/>
                <a:sym typeface="Apple Color Emoji"/>
              </a:rPr>
              <a:t>✖️</a:t>
            </a:r>
            <a:r>
              <a:rPr>
                <a:solidFill>
                  <a:srgbClr val="000000"/>
                </a:solidFill>
              </a:rPr>
              <a:t>(T</a:t>
            </a:r>
            <a:r>
              <a:rPr baseline="-5999">
                <a:solidFill>
                  <a:srgbClr val="000000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/T</a:t>
            </a:r>
            <a:r>
              <a:rPr baseline="-5999">
                <a:solidFill>
                  <a:srgbClr val="000000"/>
                </a:solidFill>
              </a:rPr>
              <a:t>1s</a:t>
            </a:r>
            <a:r>
              <a:rPr>
                <a:solidFill>
                  <a:srgbClr val="000000"/>
                </a:solidFill>
              </a:rPr>
              <a:t>+T</a:t>
            </a:r>
            <a:r>
              <a:rPr baseline="-5999">
                <a:solidFill>
                  <a:srgbClr val="000000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/T</a:t>
            </a:r>
            <a:r>
              <a:rPr baseline="-5999">
                <a:solidFill>
                  <a:srgbClr val="000000"/>
                </a:solidFill>
              </a:rPr>
              <a:t>2s</a:t>
            </a:r>
            <a:r>
              <a:rPr>
                <a:solidFill>
                  <a:srgbClr val="000000"/>
                </a:solidFill>
              </a:rPr>
              <a:t>+T</a:t>
            </a:r>
            <a:r>
              <a:rPr baseline="-5999">
                <a:solidFill>
                  <a:srgbClr val="000000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/T</a:t>
            </a:r>
            <a:r>
              <a:rPr baseline="-5999">
                <a:solidFill>
                  <a:srgbClr val="000000"/>
                </a:solidFill>
              </a:rPr>
              <a:t>3s</a:t>
            </a:r>
            <a:r>
              <a:rPr>
                <a:solidFill>
                  <a:srgbClr val="000000"/>
                </a:solidFill>
              </a:rPr>
              <a:t>+</a:t>
            </a:r>
            <a:r>
              <a:rPr baseline="-5999">
                <a:solidFill>
                  <a:srgbClr val="000000"/>
                </a:solidFill>
              </a:rPr>
              <a:t>…</a:t>
            </a:r>
            <a:r>
              <a:rPr>
                <a:solidFill>
                  <a:srgbClr val="000000"/>
                </a:solidFill>
              </a:rPr>
              <a:t>+T</a:t>
            </a:r>
            <a:r>
              <a:rPr baseline="-5999">
                <a:solidFill>
                  <a:srgbClr val="000000"/>
                </a:solidFill>
              </a:rPr>
              <a:t>n</a:t>
            </a:r>
            <a:r>
              <a:rPr>
                <a:solidFill>
                  <a:srgbClr val="000000"/>
                </a:solidFill>
              </a:rPr>
              <a:t>/T</a:t>
            </a:r>
            <a:r>
              <a:rPr baseline="-5999">
                <a:solidFill>
                  <a:srgbClr val="000000"/>
                </a:solidFill>
              </a:rPr>
              <a:t>ns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708" name="屏幕快照 2019-03-05 下午6.24.57.png" descr="屏幕快照 2019-03-05 下午6.24.5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1546297" y="955941"/>
            <a:ext cx="2010834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3.2.2.2 短进程优先调度算法"/>
          <p:cNvSpPr/>
          <p:nvPr/>
        </p:nvSpPr>
        <p:spPr>
          <a:xfrm>
            <a:off x="91067" y="130252"/>
            <a:ext cx="887422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3.2.2.2</a:t>
            </a: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 短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进程优先调度算法（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Shortest-Process-First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SPF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49047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713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graphicFrame>
        <p:nvGraphicFramePr>
          <p:cNvPr id="714" name="表格"/>
          <p:cNvGraphicFramePr/>
          <p:nvPr/>
        </p:nvGraphicFramePr>
        <p:xfrm>
          <a:off x="2897289" y="3907887"/>
          <a:ext cx="18589420" cy="5359745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1894152"/>
                <a:gridCol w="4063470"/>
                <a:gridCol w="3613785"/>
                <a:gridCol w="2949306"/>
                <a:gridCol w="2914032"/>
                <a:gridCol w="3154675"/>
              </a:tblGrid>
              <a:tr h="174128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进程名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进入系统时间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开始运行时间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服务时间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等待时间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周转时间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A5A5A5"/>
                    </a:solidFill>
                  </a:tcPr>
                </a:tc>
              </a:tr>
              <a:tr h="12061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</a:tr>
              <a:tr h="12061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120615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chemeClr val="accent3">
                        <a:satOff val="18648"/>
                        <a:lumOff val="597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0E0E0"/>
                    </a:solidFill>
                  </a:tcPr>
                </a:tc>
              </a:tr>
            </a:tbl>
          </a:graphicData>
        </a:graphic>
      </p:graphicFrame>
      <p:grpSp>
        <p:nvGrpSpPr>
          <p:cNvPr id="717" name="开始运行时间…"/>
          <p:cNvGrpSpPr/>
          <p:nvPr/>
        </p:nvGrpSpPr>
        <p:grpSpPr>
          <a:xfrm>
            <a:off x="15141996" y="1493514"/>
            <a:ext cx="3303385" cy="2377441"/>
            <a:chOff x="0" y="0"/>
            <a:chExt cx="3303383" cy="2377439"/>
          </a:xfrm>
        </p:grpSpPr>
        <p:sp>
          <p:nvSpPr>
            <p:cNvPr id="716" name="开始运行时间…"/>
            <p:cNvSpPr/>
            <p:nvPr/>
          </p:nvSpPr>
          <p:spPr>
            <a:xfrm>
              <a:off x="38100" y="38100"/>
              <a:ext cx="3227184" cy="2301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开始运行时间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减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进入时间</a:t>
              </a:r>
            </a:p>
          </p:txBody>
        </p:sp>
        <p:pic>
          <p:nvPicPr>
            <p:cNvPr id="715" name="开始运行时间…" descr="开始运行时间…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303384" cy="2377441"/>
            </a:xfrm>
            <a:prstGeom prst="rect">
              <a:avLst/>
            </a:prstGeom>
            <a:effectLst/>
          </p:spPr>
        </p:pic>
      </p:grpSp>
      <p:grpSp>
        <p:nvGrpSpPr>
          <p:cNvPr id="720" name="上个进程结束"/>
          <p:cNvGrpSpPr/>
          <p:nvPr/>
        </p:nvGrpSpPr>
        <p:grpSpPr>
          <a:xfrm>
            <a:off x="8749328" y="2587740"/>
            <a:ext cx="3432112" cy="955041"/>
            <a:chOff x="0" y="0"/>
            <a:chExt cx="3432110" cy="955039"/>
          </a:xfrm>
        </p:grpSpPr>
        <p:sp>
          <p:nvSpPr>
            <p:cNvPr id="719" name="上个进程结束"/>
            <p:cNvSpPr/>
            <p:nvPr/>
          </p:nvSpPr>
          <p:spPr>
            <a:xfrm>
              <a:off x="38100" y="38100"/>
              <a:ext cx="3355911" cy="878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上个进程结束</a:t>
              </a:r>
            </a:p>
          </p:txBody>
        </p:sp>
        <p:pic>
          <p:nvPicPr>
            <p:cNvPr id="718" name="上个进程结束" descr="上个进程结束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432111" cy="955040"/>
            </a:xfrm>
            <a:prstGeom prst="rect">
              <a:avLst/>
            </a:prstGeom>
            <a:effectLst/>
          </p:spPr>
        </p:pic>
      </p:grpSp>
      <p:grpSp>
        <p:nvGrpSpPr>
          <p:cNvPr id="723" name="题目…"/>
          <p:cNvGrpSpPr/>
          <p:nvPr/>
        </p:nvGrpSpPr>
        <p:grpSpPr>
          <a:xfrm>
            <a:off x="12936474" y="2232140"/>
            <a:ext cx="1755854" cy="1666241"/>
            <a:chOff x="0" y="0"/>
            <a:chExt cx="1755852" cy="1666239"/>
          </a:xfrm>
        </p:grpSpPr>
        <p:sp>
          <p:nvSpPr>
            <p:cNvPr id="722" name="题目…"/>
            <p:cNvSpPr/>
            <p:nvPr/>
          </p:nvSpPr>
          <p:spPr>
            <a:xfrm>
              <a:off x="38100" y="38100"/>
              <a:ext cx="1679653" cy="1590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题目</a:t>
              </a:r>
            </a:p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给出</a:t>
              </a:r>
            </a:p>
          </p:txBody>
        </p:sp>
        <p:pic>
          <p:nvPicPr>
            <p:cNvPr id="721" name="题目…" descr="题目…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1755854" cy="1666240"/>
            </a:xfrm>
            <a:prstGeom prst="rect">
              <a:avLst/>
            </a:prstGeom>
            <a:effectLst/>
          </p:spPr>
        </p:pic>
      </p:grpSp>
      <p:grpSp>
        <p:nvGrpSpPr>
          <p:cNvPr id="726" name="题目…"/>
          <p:cNvGrpSpPr/>
          <p:nvPr/>
        </p:nvGrpSpPr>
        <p:grpSpPr>
          <a:xfrm>
            <a:off x="5938279" y="2232140"/>
            <a:ext cx="1755854" cy="1666241"/>
            <a:chOff x="0" y="0"/>
            <a:chExt cx="1755852" cy="1666239"/>
          </a:xfrm>
        </p:grpSpPr>
        <p:sp>
          <p:nvSpPr>
            <p:cNvPr id="725" name="题目…"/>
            <p:cNvSpPr/>
            <p:nvPr/>
          </p:nvSpPr>
          <p:spPr>
            <a:xfrm>
              <a:off x="38100" y="38100"/>
              <a:ext cx="1679653" cy="1590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题目</a:t>
              </a:r>
            </a:p>
            <a:p>
              <a:pPr defTabSz="9144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给出</a:t>
              </a:r>
            </a:p>
          </p:txBody>
        </p:sp>
        <p:pic>
          <p:nvPicPr>
            <p:cNvPr id="724" name="题目…" descr="题目…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1755854" cy="1666240"/>
            </a:xfrm>
            <a:prstGeom prst="rect">
              <a:avLst/>
            </a:prstGeom>
            <a:effectLst/>
          </p:spPr>
        </p:pic>
      </p:grpSp>
      <p:grpSp>
        <p:nvGrpSpPr>
          <p:cNvPr id="729" name="服务时间…"/>
          <p:cNvGrpSpPr/>
          <p:nvPr/>
        </p:nvGrpSpPr>
        <p:grpSpPr>
          <a:xfrm>
            <a:off x="18551675" y="1493514"/>
            <a:ext cx="2616809" cy="2377441"/>
            <a:chOff x="0" y="0"/>
            <a:chExt cx="2616808" cy="2377439"/>
          </a:xfrm>
        </p:grpSpPr>
        <p:sp>
          <p:nvSpPr>
            <p:cNvPr id="728" name="服务时间…"/>
            <p:cNvSpPr/>
            <p:nvPr/>
          </p:nvSpPr>
          <p:spPr>
            <a:xfrm>
              <a:off x="38100" y="38100"/>
              <a:ext cx="2540609" cy="2301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服务时间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加</a:t>
              </a:r>
            </a:p>
            <a:p>
              <a:pPr defTabSz="914400">
                <a:defRPr sz="40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等待时间</a:t>
              </a:r>
            </a:p>
          </p:txBody>
        </p:sp>
        <p:pic>
          <p:nvPicPr>
            <p:cNvPr id="727" name="服务时间…" descr="服务时间…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616809" cy="2377441"/>
            </a:xfrm>
            <a:prstGeom prst="rect">
              <a:avLst/>
            </a:prstGeom>
            <a:effectLst/>
          </p:spPr>
        </p:pic>
      </p:grpSp>
      <p:sp>
        <p:nvSpPr>
          <p:cNvPr id="730" name="短进程优先调度算法SPF"/>
          <p:cNvSpPr/>
          <p:nvPr/>
        </p:nvSpPr>
        <p:spPr>
          <a:xfrm>
            <a:off x="644856" y="679064"/>
            <a:ext cx="8732666" cy="1270001"/>
          </a:xfrm>
          <a:prstGeom prst="roundRect">
            <a:avLst>
              <a:gd name="adj" fmla="val 15000"/>
            </a:avLst>
          </a:prstGeom>
          <a:blipFill>
            <a:blip r:embed="rId7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短进程优先调度算法SPF</a:t>
            </a:r>
          </a:p>
        </p:txBody>
      </p:sp>
      <p:sp>
        <p:nvSpPr>
          <p:cNvPr id="731" name="系统平均周转时间T=1/n✖️(T1+T2+T3+...+Tn)"/>
          <p:cNvSpPr/>
          <p:nvPr/>
        </p:nvSpPr>
        <p:spPr>
          <a:xfrm>
            <a:off x="1089310" y="9632743"/>
            <a:ext cx="122810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系统平均周转时间T</a:t>
            </a:r>
            <a:r>
              <a:rPr>
                <a:solidFill>
                  <a:srgbClr val="000000"/>
                </a:solidFill>
              </a:rPr>
              <a:t>=1/n</a:t>
            </a:r>
            <a:r>
              <a:rPr b="0">
                <a:solidFill>
                  <a:srgbClr val="000000"/>
                </a:solidFill>
                <a:latin typeface="Apple Color Emoji"/>
                <a:ea typeface="Apple Color Emoji"/>
                <a:cs typeface="Apple Color Emoji"/>
                <a:sym typeface="Apple Color Emoji"/>
              </a:rPr>
              <a:t>✖️</a:t>
            </a:r>
            <a:r>
              <a:rPr>
                <a:solidFill>
                  <a:srgbClr val="000000"/>
                </a:solidFill>
              </a:rPr>
              <a:t>(T</a:t>
            </a:r>
            <a:r>
              <a:rPr baseline="-5999">
                <a:solidFill>
                  <a:srgbClr val="000000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+T</a:t>
            </a:r>
            <a:r>
              <a:rPr baseline="-5999">
                <a:solidFill>
                  <a:srgbClr val="000000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+T</a:t>
            </a:r>
            <a:r>
              <a:rPr baseline="-5999">
                <a:solidFill>
                  <a:srgbClr val="000000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+</a:t>
            </a:r>
            <a:r>
              <a:rPr baseline="-5999">
                <a:solidFill>
                  <a:srgbClr val="000000"/>
                </a:solidFill>
              </a:rPr>
              <a:t>...</a:t>
            </a:r>
            <a:r>
              <a:rPr>
                <a:solidFill>
                  <a:srgbClr val="000000"/>
                </a:solidFill>
              </a:rPr>
              <a:t>+T</a:t>
            </a:r>
            <a:r>
              <a:rPr baseline="-5999">
                <a:solidFill>
                  <a:srgbClr val="000000"/>
                </a:solidFill>
              </a:rPr>
              <a:t>n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732" name="带权平均周转时间W=1/n✖️(T1/T1s+T2/T2s+T3/T3s+…+Tn/Tns)"/>
          <p:cNvSpPr/>
          <p:nvPr/>
        </p:nvSpPr>
        <p:spPr>
          <a:xfrm>
            <a:off x="1105744" y="10809965"/>
            <a:ext cx="1672682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带权平均周转时间W</a:t>
            </a:r>
            <a:r>
              <a:rPr>
                <a:solidFill>
                  <a:srgbClr val="000000"/>
                </a:solidFill>
              </a:rPr>
              <a:t>=1/n</a:t>
            </a:r>
            <a:r>
              <a:rPr b="0">
                <a:solidFill>
                  <a:srgbClr val="000000"/>
                </a:solidFill>
                <a:latin typeface="Apple Color Emoji"/>
                <a:ea typeface="Apple Color Emoji"/>
                <a:cs typeface="Apple Color Emoji"/>
                <a:sym typeface="Apple Color Emoji"/>
              </a:rPr>
              <a:t>✖️</a:t>
            </a:r>
            <a:r>
              <a:rPr>
                <a:solidFill>
                  <a:srgbClr val="000000"/>
                </a:solidFill>
              </a:rPr>
              <a:t>(T</a:t>
            </a:r>
            <a:r>
              <a:rPr baseline="-5999">
                <a:solidFill>
                  <a:srgbClr val="000000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/T</a:t>
            </a:r>
            <a:r>
              <a:rPr baseline="-5999">
                <a:solidFill>
                  <a:srgbClr val="000000"/>
                </a:solidFill>
              </a:rPr>
              <a:t>1s</a:t>
            </a:r>
            <a:r>
              <a:rPr>
                <a:solidFill>
                  <a:srgbClr val="000000"/>
                </a:solidFill>
              </a:rPr>
              <a:t>+T</a:t>
            </a:r>
            <a:r>
              <a:rPr baseline="-5999">
                <a:solidFill>
                  <a:srgbClr val="000000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/T</a:t>
            </a:r>
            <a:r>
              <a:rPr baseline="-5999">
                <a:solidFill>
                  <a:srgbClr val="000000"/>
                </a:solidFill>
              </a:rPr>
              <a:t>2s</a:t>
            </a:r>
            <a:r>
              <a:rPr>
                <a:solidFill>
                  <a:srgbClr val="000000"/>
                </a:solidFill>
              </a:rPr>
              <a:t>+T</a:t>
            </a:r>
            <a:r>
              <a:rPr baseline="-5999">
                <a:solidFill>
                  <a:srgbClr val="000000"/>
                </a:solidFill>
              </a:rPr>
              <a:t>3</a:t>
            </a:r>
            <a:r>
              <a:rPr>
                <a:solidFill>
                  <a:srgbClr val="000000"/>
                </a:solidFill>
              </a:rPr>
              <a:t>/T</a:t>
            </a:r>
            <a:r>
              <a:rPr baseline="-5999">
                <a:solidFill>
                  <a:srgbClr val="000000"/>
                </a:solidFill>
              </a:rPr>
              <a:t>3s</a:t>
            </a:r>
            <a:r>
              <a:rPr>
                <a:solidFill>
                  <a:srgbClr val="000000"/>
                </a:solidFill>
              </a:rPr>
              <a:t>+</a:t>
            </a:r>
            <a:r>
              <a:rPr baseline="-5999">
                <a:solidFill>
                  <a:srgbClr val="000000"/>
                </a:solidFill>
              </a:rPr>
              <a:t>…</a:t>
            </a:r>
            <a:r>
              <a:rPr>
                <a:solidFill>
                  <a:srgbClr val="000000"/>
                </a:solidFill>
              </a:rPr>
              <a:t>+T</a:t>
            </a:r>
            <a:r>
              <a:rPr baseline="-5999">
                <a:solidFill>
                  <a:srgbClr val="000000"/>
                </a:solidFill>
              </a:rPr>
              <a:t>n</a:t>
            </a:r>
            <a:r>
              <a:rPr>
                <a:solidFill>
                  <a:srgbClr val="000000"/>
                </a:solidFill>
              </a:rPr>
              <a:t>/T</a:t>
            </a:r>
            <a:r>
              <a:rPr baseline="-5999">
                <a:solidFill>
                  <a:srgbClr val="000000"/>
                </a:solidFill>
              </a:rPr>
              <a:t>ns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733" name="=1/3✖️（28+5+3）=12"/>
          <p:cNvSpPr/>
          <p:nvPr/>
        </p:nvSpPr>
        <p:spPr>
          <a:xfrm>
            <a:off x="13952934" y="9632743"/>
            <a:ext cx="650429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=1/3✖️（28+5+3）=12</a:t>
            </a:r>
          </a:p>
        </p:txBody>
      </p:sp>
      <p:sp>
        <p:nvSpPr>
          <p:cNvPr id="734" name="=1/3✖️（28/24+5/3+3/3）=1.28"/>
          <p:cNvSpPr/>
          <p:nvPr/>
        </p:nvSpPr>
        <p:spPr>
          <a:xfrm>
            <a:off x="7122617" y="11719171"/>
            <a:ext cx="8975775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=1/3✖️（28/24+5/3+3/3）=1.28</a:t>
            </a:r>
          </a:p>
        </p:txBody>
      </p:sp>
      <p:pic>
        <p:nvPicPr>
          <p:cNvPr id="736" name="屏幕快照 2019-03-05 下午6.24.57.png" descr="屏幕快照 2019-03-05 下午6.24.5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1546297" y="955941"/>
            <a:ext cx="2010834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3.2.2.2 短进程优先调度算法"/>
          <p:cNvSpPr/>
          <p:nvPr/>
        </p:nvSpPr>
        <p:spPr>
          <a:xfrm>
            <a:off x="91067" y="130252"/>
            <a:ext cx="887422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3.2.2.2</a:t>
            </a: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 短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进程优先调度算法（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Shortest-Process-First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SPF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295883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741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742" name="短进程优先调度算法SPF"/>
          <p:cNvSpPr/>
          <p:nvPr/>
        </p:nvSpPr>
        <p:spPr>
          <a:xfrm>
            <a:off x="644856" y="679064"/>
            <a:ext cx="8732666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短进程优先调度算法SPF</a:t>
            </a:r>
          </a:p>
        </p:txBody>
      </p:sp>
      <p:sp>
        <p:nvSpPr>
          <p:cNvPr id="743" name="Shortest-Process-First"/>
          <p:cNvSpPr/>
          <p:nvPr/>
        </p:nvSpPr>
        <p:spPr>
          <a:xfrm>
            <a:off x="9803591" y="882264"/>
            <a:ext cx="796009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Shortest-Process-First</a:t>
            </a:r>
          </a:p>
        </p:txBody>
      </p:sp>
      <p:sp>
        <p:nvSpPr>
          <p:cNvPr id="744" name="含义"/>
          <p:cNvSpPr/>
          <p:nvPr/>
        </p:nvSpPr>
        <p:spPr>
          <a:xfrm>
            <a:off x="761163" y="2545631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含义</a:t>
            </a:r>
          </a:p>
        </p:txBody>
      </p:sp>
      <p:sp>
        <p:nvSpPr>
          <p:cNvPr id="745" name="从就绪队列中选择估计运行时间最短的进程，为该进程分配CPU"/>
          <p:cNvSpPr/>
          <p:nvPr/>
        </p:nvSpPr>
        <p:spPr>
          <a:xfrm>
            <a:off x="3227387" y="2545631"/>
            <a:ext cx="1792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从就绪队列中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选择估计运行时间最短的进程</a:t>
            </a:r>
            <a:r>
              <a:t>，为该进程分配CPU</a:t>
            </a:r>
          </a:p>
        </p:txBody>
      </p:sp>
      <p:sp>
        <p:nvSpPr>
          <p:cNvPr id="746" name="优点"/>
          <p:cNvSpPr/>
          <p:nvPr/>
        </p:nvSpPr>
        <p:spPr>
          <a:xfrm>
            <a:off x="761163" y="4301247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优点</a:t>
            </a:r>
          </a:p>
        </p:txBody>
      </p:sp>
      <p:sp>
        <p:nvSpPr>
          <p:cNvPr id="747" name="缺点"/>
          <p:cNvSpPr/>
          <p:nvPr/>
        </p:nvSpPr>
        <p:spPr>
          <a:xfrm>
            <a:off x="786375" y="6760541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缺点</a:t>
            </a:r>
          </a:p>
        </p:txBody>
      </p:sp>
      <p:pic>
        <p:nvPicPr>
          <p:cNvPr id="749" name="屏幕快照 2019-03-05 下午6.24.57.png" descr="屏幕快照 2019-03-05 下午6.24.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546297" y="955941"/>
            <a:ext cx="2010834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3.2.2.2 短进程优先调度算法"/>
          <p:cNvSpPr/>
          <p:nvPr/>
        </p:nvSpPr>
        <p:spPr>
          <a:xfrm>
            <a:off x="91067" y="130252"/>
            <a:ext cx="887422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3.2.2.2</a:t>
            </a: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 短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进程优先调度算法（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Shortest-Process-First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SPF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98237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754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755" name="短进程优先调度算法SPF"/>
          <p:cNvSpPr/>
          <p:nvPr/>
        </p:nvSpPr>
        <p:spPr>
          <a:xfrm>
            <a:off x="644856" y="679064"/>
            <a:ext cx="8732666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短进程优先调度算法SPF</a:t>
            </a:r>
          </a:p>
        </p:txBody>
      </p:sp>
      <p:sp>
        <p:nvSpPr>
          <p:cNvPr id="756" name="Shortest-Process-First"/>
          <p:cNvSpPr/>
          <p:nvPr/>
        </p:nvSpPr>
        <p:spPr>
          <a:xfrm>
            <a:off x="9803591" y="882264"/>
            <a:ext cx="796009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Shortest-Process-First</a:t>
            </a:r>
          </a:p>
        </p:txBody>
      </p:sp>
      <p:sp>
        <p:nvSpPr>
          <p:cNvPr id="757" name="含义"/>
          <p:cNvSpPr/>
          <p:nvPr/>
        </p:nvSpPr>
        <p:spPr>
          <a:xfrm>
            <a:off x="761163" y="2545631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含义</a:t>
            </a:r>
          </a:p>
        </p:txBody>
      </p:sp>
      <p:sp>
        <p:nvSpPr>
          <p:cNvPr id="758" name="从就绪队列中选择估计运行时间最短的进程，为该进程分配CPU"/>
          <p:cNvSpPr/>
          <p:nvPr/>
        </p:nvSpPr>
        <p:spPr>
          <a:xfrm>
            <a:off x="3227387" y="2545631"/>
            <a:ext cx="1792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从就绪队列中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选择估计运行时间最短的进程</a:t>
            </a:r>
            <a:r>
              <a:t>，为该进程分配CPU</a:t>
            </a:r>
          </a:p>
        </p:txBody>
      </p:sp>
      <p:sp>
        <p:nvSpPr>
          <p:cNvPr id="759" name="优点"/>
          <p:cNvSpPr/>
          <p:nvPr/>
        </p:nvSpPr>
        <p:spPr>
          <a:xfrm>
            <a:off x="761163" y="4301247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优点</a:t>
            </a:r>
          </a:p>
        </p:txBody>
      </p:sp>
      <p:sp>
        <p:nvSpPr>
          <p:cNvPr id="760" name="与FCFS算法相比，短进程优先算法能有效降低进程的平均等待时间，提高系统吞吐量"/>
          <p:cNvSpPr/>
          <p:nvPr/>
        </p:nvSpPr>
        <p:spPr>
          <a:xfrm>
            <a:off x="3227387" y="4335998"/>
            <a:ext cx="17929226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与FCFS算法相比，短进程优先算法能有效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降低进程的平均等待时间，提高系统吞吐量</a:t>
            </a:r>
          </a:p>
        </p:txBody>
      </p:sp>
      <p:sp>
        <p:nvSpPr>
          <p:cNvPr id="761" name="缺点"/>
          <p:cNvSpPr/>
          <p:nvPr/>
        </p:nvSpPr>
        <p:spPr>
          <a:xfrm>
            <a:off x="786375" y="6760541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缺点</a:t>
            </a:r>
          </a:p>
        </p:txBody>
      </p:sp>
      <p:pic>
        <p:nvPicPr>
          <p:cNvPr id="763" name="屏幕快照 2019-03-05 下午6.24.57.png" descr="屏幕快照 2019-03-05 下午6.24.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546297" y="955941"/>
            <a:ext cx="2010834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3.2.2.2 短进程优先调度算法"/>
          <p:cNvSpPr/>
          <p:nvPr/>
        </p:nvSpPr>
        <p:spPr>
          <a:xfrm>
            <a:off x="91067" y="130252"/>
            <a:ext cx="887422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3.2.2.2</a:t>
            </a: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 短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进程优先调度算法（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Shortest-Process-First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SPF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188095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768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769" name="短进程优先调度算法SPF"/>
          <p:cNvSpPr/>
          <p:nvPr/>
        </p:nvSpPr>
        <p:spPr>
          <a:xfrm>
            <a:off x="644856" y="679064"/>
            <a:ext cx="8732666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短进程优先调度算法SPF</a:t>
            </a:r>
          </a:p>
        </p:txBody>
      </p:sp>
      <p:sp>
        <p:nvSpPr>
          <p:cNvPr id="770" name="Shortest-Process-First"/>
          <p:cNvSpPr/>
          <p:nvPr/>
        </p:nvSpPr>
        <p:spPr>
          <a:xfrm>
            <a:off x="9803591" y="882264"/>
            <a:ext cx="796009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Shortest-Process-First</a:t>
            </a:r>
          </a:p>
        </p:txBody>
      </p:sp>
      <p:sp>
        <p:nvSpPr>
          <p:cNvPr id="771" name="含义"/>
          <p:cNvSpPr/>
          <p:nvPr/>
        </p:nvSpPr>
        <p:spPr>
          <a:xfrm>
            <a:off x="761163" y="2545631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含义</a:t>
            </a:r>
          </a:p>
        </p:txBody>
      </p:sp>
      <p:sp>
        <p:nvSpPr>
          <p:cNvPr id="772" name="从就绪队列中选择估计运行时间最短的进程，为该进程分配CPU"/>
          <p:cNvSpPr/>
          <p:nvPr/>
        </p:nvSpPr>
        <p:spPr>
          <a:xfrm>
            <a:off x="3227387" y="2545631"/>
            <a:ext cx="1792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从就绪队列中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选择估计运行时间最短的进程</a:t>
            </a:r>
            <a:r>
              <a:t>，为该进程分配CPU</a:t>
            </a:r>
          </a:p>
        </p:txBody>
      </p:sp>
      <p:sp>
        <p:nvSpPr>
          <p:cNvPr id="773" name="优点"/>
          <p:cNvSpPr/>
          <p:nvPr/>
        </p:nvSpPr>
        <p:spPr>
          <a:xfrm>
            <a:off x="761163" y="4301247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优点</a:t>
            </a:r>
          </a:p>
        </p:txBody>
      </p:sp>
      <p:sp>
        <p:nvSpPr>
          <p:cNvPr id="774" name="与FCFS算法相比，短进程优先算法能有效降低进程的平均等待时间，提高系统吞吐量"/>
          <p:cNvSpPr/>
          <p:nvPr/>
        </p:nvSpPr>
        <p:spPr>
          <a:xfrm>
            <a:off x="3227387" y="4335998"/>
            <a:ext cx="17929226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与FCFS算法相比，短进程优先算法能有效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降低进程的平均等待时间，提高系统吞吐量</a:t>
            </a:r>
          </a:p>
        </p:txBody>
      </p:sp>
      <p:sp>
        <p:nvSpPr>
          <p:cNvPr id="775" name="缺点"/>
          <p:cNvSpPr/>
          <p:nvPr/>
        </p:nvSpPr>
        <p:spPr>
          <a:xfrm>
            <a:off x="786375" y="6760541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缺点</a:t>
            </a:r>
          </a:p>
        </p:txBody>
      </p:sp>
      <p:sp>
        <p:nvSpPr>
          <p:cNvPr id="776" name="对长进程不利；"/>
          <p:cNvSpPr/>
          <p:nvPr/>
        </p:nvSpPr>
        <p:spPr>
          <a:xfrm>
            <a:off x="3272730" y="6760541"/>
            <a:ext cx="4343443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对长进程不利；</a:t>
            </a:r>
          </a:p>
        </p:txBody>
      </p:sp>
      <p:sp>
        <p:nvSpPr>
          <p:cNvPr id="777" name="不能保证紧迫进程的处理；"/>
          <p:cNvSpPr/>
          <p:nvPr/>
        </p:nvSpPr>
        <p:spPr>
          <a:xfrm>
            <a:off x="3272730" y="7847230"/>
            <a:ext cx="756548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不能保证紧迫进程的处理；</a:t>
            </a:r>
          </a:p>
        </p:txBody>
      </p:sp>
      <p:sp>
        <p:nvSpPr>
          <p:cNvPr id="778" name="进程长短由用户估计，不一定准确。"/>
          <p:cNvSpPr/>
          <p:nvPr/>
        </p:nvSpPr>
        <p:spPr>
          <a:xfrm>
            <a:off x="3247282" y="8933918"/>
            <a:ext cx="10007119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进程长短由用户估计，不一定准确。</a:t>
            </a:r>
          </a:p>
        </p:txBody>
      </p:sp>
      <p:pic>
        <p:nvPicPr>
          <p:cNvPr id="780" name="屏幕快照 2019-03-05 下午6.24.57.png" descr="屏幕快照 2019-03-05 下午6.24.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546297" y="955941"/>
            <a:ext cx="2010834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3.2.2.2 短进程优先调度算法"/>
          <p:cNvSpPr/>
          <p:nvPr/>
        </p:nvSpPr>
        <p:spPr>
          <a:xfrm>
            <a:off x="91067" y="130252"/>
            <a:ext cx="887422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3.2.2.2</a:t>
            </a: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 短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进程优先调度算法（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Shortest-Process-First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SPF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922497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牛刀小试"/>
          <p:cNvSpPr/>
          <p:nvPr/>
        </p:nvSpPr>
        <p:spPr>
          <a:xfrm>
            <a:off x="1176648" y="914221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785" name="以下不属于短进程优先调度算法的缺点的是（）…"/>
          <p:cNvSpPr/>
          <p:nvPr/>
        </p:nvSpPr>
        <p:spPr>
          <a:xfrm>
            <a:off x="3820716" y="4292600"/>
            <a:ext cx="13084969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以下不属于短进程优先调度算法的缺点的是（）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A. 对长进程不利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B. 不能保证紧迫进程的处理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C. 降低进程的平均等待时间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D. 进程长短由用户估计，不一定准确</a:t>
            </a:r>
          </a:p>
        </p:txBody>
      </p:sp>
      <p:sp>
        <p:nvSpPr>
          <p:cNvPr id="786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787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6" name="3.2.2.2 短进程优先调度算法"/>
          <p:cNvSpPr/>
          <p:nvPr/>
        </p:nvSpPr>
        <p:spPr>
          <a:xfrm>
            <a:off x="91067" y="130252"/>
            <a:ext cx="887422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3.2.2.2</a:t>
            </a: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 短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进程优先调度算法（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Shortest-Process-First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SPF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631077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牛刀小试"/>
          <p:cNvSpPr/>
          <p:nvPr/>
        </p:nvSpPr>
        <p:spPr>
          <a:xfrm>
            <a:off x="1176648" y="914221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790" name="以下不属于短进程优先调度算法的缺点的是（）…"/>
          <p:cNvSpPr/>
          <p:nvPr/>
        </p:nvSpPr>
        <p:spPr>
          <a:xfrm>
            <a:off x="3820716" y="4292600"/>
            <a:ext cx="13084969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以下不属于短进程优先调度算法的缺点的是（）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A. 对长进程不利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B. 不能保证紧迫进程的处理</a:t>
            </a:r>
          </a:p>
          <a:p>
            <a:pPr algn="l">
              <a:defRPr sz="4800">
                <a:solidFill>
                  <a:schemeClr val="accent5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C. 降低进程的平均等待时间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D. 进程长短由用户估计，不一定准确</a:t>
            </a:r>
          </a:p>
        </p:txBody>
      </p:sp>
      <p:sp>
        <p:nvSpPr>
          <p:cNvPr id="791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792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6" name="3.2.2.2 短进程优先调度算法"/>
          <p:cNvSpPr/>
          <p:nvPr/>
        </p:nvSpPr>
        <p:spPr>
          <a:xfrm>
            <a:off x="91067" y="130252"/>
            <a:ext cx="887422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3.2.2.2</a:t>
            </a: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 短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进程优先调度算法（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Shortest-Process-First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SPF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964555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第三章…"/>
          <p:cNvSpPr/>
          <p:nvPr/>
        </p:nvSpPr>
        <p:spPr>
          <a:xfrm>
            <a:off x="6069012" y="4386262"/>
            <a:ext cx="12245976" cy="4943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136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t>第三章</a:t>
            </a:r>
          </a:p>
          <a:p>
            <a:pPr defTabSz="821531">
              <a:defRPr sz="136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t>进程调度与死锁</a:t>
            </a:r>
          </a:p>
        </p:txBody>
      </p:sp>
      <p:sp>
        <p:nvSpPr>
          <p:cNvPr id="66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795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796" name="进程调度算法"/>
          <p:cNvSpPr/>
          <p:nvPr/>
        </p:nvSpPr>
        <p:spPr>
          <a:xfrm>
            <a:off x="644856" y="679064"/>
            <a:ext cx="5128618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进程调度算法</a:t>
            </a:r>
          </a:p>
        </p:txBody>
      </p:sp>
      <p:sp>
        <p:nvSpPr>
          <p:cNvPr id="797" name="先来先服务调度算法"/>
          <p:cNvSpPr/>
          <p:nvPr/>
        </p:nvSpPr>
        <p:spPr>
          <a:xfrm>
            <a:off x="1365202" y="2940122"/>
            <a:ext cx="56007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先来先服务调度算法</a:t>
            </a:r>
          </a:p>
        </p:txBody>
      </p:sp>
      <p:sp>
        <p:nvSpPr>
          <p:cNvPr id="798" name="短进程优先调度算法"/>
          <p:cNvSpPr/>
          <p:nvPr/>
        </p:nvSpPr>
        <p:spPr>
          <a:xfrm>
            <a:off x="1365202" y="4319521"/>
            <a:ext cx="56007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短进程优先调度算法</a:t>
            </a:r>
          </a:p>
        </p:txBody>
      </p:sp>
      <p:sp>
        <p:nvSpPr>
          <p:cNvPr id="799" name="优先权调度算法"/>
          <p:cNvSpPr/>
          <p:nvPr/>
        </p:nvSpPr>
        <p:spPr>
          <a:xfrm>
            <a:off x="1390650" y="5698920"/>
            <a:ext cx="438150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  <a:r>
              <a:t>优先权</a:t>
            </a:r>
            <a:r>
              <a:rPr>
                <a:latin typeface="Lantinghei SC Extralight"/>
                <a:ea typeface="Lantinghei SC Extralight"/>
                <a:cs typeface="Lantinghei SC Extralight"/>
                <a:sym typeface="Lantinghei SC Extralight"/>
              </a:rPr>
              <a:t>调度算法</a:t>
            </a:r>
          </a:p>
        </p:txBody>
      </p:sp>
      <p:sp>
        <p:nvSpPr>
          <p:cNvPr id="800" name="时间片轮转调度算法"/>
          <p:cNvSpPr/>
          <p:nvPr/>
        </p:nvSpPr>
        <p:spPr>
          <a:xfrm>
            <a:off x="1365202" y="7029522"/>
            <a:ext cx="56007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时间片轮转</a:t>
            </a:r>
            <a:r>
              <a:t>调度算法</a:t>
            </a:r>
          </a:p>
        </p:txBody>
      </p:sp>
      <p:sp>
        <p:nvSpPr>
          <p:cNvPr id="801" name="多级队列调度算法"/>
          <p:cNvSpPr/>
          <p:nvPr/>
        </p:nvSpPr>
        <p:spPr>
          <a:xfrm>
            <a:off x="1365202" y="8360123"/>
            <a:ext cx="49911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多级队列</a:t>
            </a:r>
            <a:r>
              <a:t>调度算法</a:t>
            </a:r>
          </a:p>
        </p:txBody>
      </p:sp>
      <p:sp>
        <p:nvSpPr>
          <p:cNvPr id="802" name="多级反馈队列调度算法"/>
          <p:cNvSpPr/>
          <p:nvPr/>
        </p:nvSpPr>
        <p:spPr>
          <a:xfrm>
            <a:off x="1365202" y="9836077"/>
            <a:ext cx="62103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多级反馈队列</a:t>
            </a:r>
            <a:r>
              <a:t>调度算法</a:t>
            </a:r>
          </a:p>
        </p:txBody>
      </p:sp>
      <p:sp>
        <p:nvSpPr>
          <p:cNvPr id="803" name="3.2.2.3 优先权调度算法"/>
          <p:cNvSpPr/>
          <p:nvPr/>
        </p:nvSpPr>
        <p:spPr>
          <a:xfrm>
            <a:off x="73674" y="130252"/>
            <a:ext cx="82586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3.2.2.3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优先权调度算法（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Priority-Scheduling 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Lgorithm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804" name="屏幕快照 2019-03-05 下午6.25.57.png" descr="屏幕快照 2019-03-05 下午6.25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93620" y="623668"/>
            <a:ext cx="3200401" cy="1955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8220710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807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808" name="优先权调度算法"/>
          <p:cNvSpPr/>
          <p:nvPr/>
        </p:nvSpPr>
        <p:spPr>
          <a:xfrm>
            <a:off x="644856" y="679064"/>
            <a:ext cx="549461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优先权调度算法</a:t>
            </a:r>
          </a:p>
        </p:txBody>
      </p:sp>
      <p:sp>
        <p:nvSpPr>
          <p:cNvPr id="809" name="含义"/>
          <p:cNvSpPr/>
          <p:nvPr/>
        </p:nvSpPr>
        <p:spPr>
          <a:xfrm>
            <a:off x="761163" y="2545631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含义</a:t>
            </a:r>
          </a:p>
        </p:txBody>
      </p:sp>
      <p:sp>
        <p:nvSpPr>
          <p:cNvPr id="810" name="该算法中，系统将CPU分配给就绪队列中优先权最高的进程"/>
          <p:cNvSpPr/>
          <p:nvPr/>
        </p:nvSpPr>
        <p:spPr>
          <a:xfrm>
            <a:off x="3251656" y="2545631"/>
            <a:ext cx="1665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该算法中，系统将CPU分配给就绪队列中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优先权最高的进程</a:t>
            </a:r>
          </a:p>
        </p:txBody>
      </p:sp>
      <p:pic>
        <p:nvPicPr>
          <p:cNvPr id="812" name="屏幕快照 2019-03-05 下午6.25.57.png" descr="屏幕快照 2019-03-05 下午6.25.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93620" y="623668"/>
            <a:ext cx="3200401" cy="19558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3.2.2.3 优先权调度算法"/>
          <p:cNvSpPr/>
          <p:nvPr/>
        </p:nvSpPr>
        <p:spPr>
          <a:xfrm>
            <a:off x="73674" y="130252"/>
            <a:ext cx="82586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3.2.2.3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优先权调度算法（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Priority-Scheduling 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Lgorithm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425455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817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818" name="优先权调度算法"/>
          <p:cNvSpPr/>
          <p:nvPr/>
        </p:nvSpPr>
        <p:spPr>
          <a:xfrm>
            <a:off x="644856" y="679064"/>
            <a:ext cx="549461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优先权调度算法</a:t>
            </a:r>
          </a:p>
        </p:txBody>
      </p:sp>
      <p:sp>
        <p:nvSpPr>
          <p:cNvPr id="819" name="含义"/>
          <p:cNvSpPr/>
          <p:nvPr/>
        </p:nvSpPr>
        <p:spPr>
          <a:xfrm>
            <a:off x="761163" y="2545631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含义</a:t>
            </a:r>
          </a:p>
        </p:txBody>
      </p:sp>
      <p:sp>
        <p:nvSpPr>
          <p:cNvPr id="820" name="该算法中，系统将CPU分配给就绪队列中优先权最高的进程"/>
          <p:cNvSpPr/>
          <p:nvPr/>
        </p:nvSpPr>
        <p:spPr>
          <a:xfrm>
            <a:off x="3251656" y="2545631"/>
            <a:ext cx="1665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该算法中，系统将CPU分配给就绪队列中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优先权最高的进程</a:t>
            </a:r>
          </a:p>
        </p:txBody>
      </p:sp>
      <p:sp>
        <p:nvSpPr>
          <p:cNvPr id="821" name="类型"/>
          <p:cNvSpPr/>
          <p:nvPr/>
        </p:nvSpPr>
        <p:spPr>
          <a:xfrm>
            <a:off x="761163" y="6257455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类型</a:t>
            </a:r>
          </a:p>
        </p:txBody>
      </p:sp>
      <p:sp>
        <p:nvSpPr>
          <p:cNvPr id="822" name="非抢占式"/>
          <p:cNvSpPr/>
          <p:nvPr/>
        </p:nvSpPr>
        <p:spPr>
          <a:xfrm>
            <a:off x="2757165" y="5103326"/>
            <a:ext cx="3187979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非抢占式</a:t>
            </a:r>
          </a:p>
        </p:txBody>
      </p:sp>
      <p:sp>
        <p:nvSpPr>
          <p:cNvPr id="823" name="抢占式"/>
          <p:cNvSpPr/>
          <p:nvPr/>
        </p:nvSpPr>
        <p:spPr>
          <a:xfrm>
            <a:off x="2757165" y="7011625"/>
            <a:ext cx="3187979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抢占式</a:t>
            </a:r>
          </a:p>
        </p:txBody>
      </p:sp>
      <p:pic>
        <p:nvPicPr>
          <p:cNvPr id="825" name="屏幕快照 2019-03-05 下午6.25.57.png" descr="屏幕快照 2019-03-05 下午6.25.5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593620" y="623668"/>
            <a:ext cx="3200401" cy="195580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3.2.2.3 优先权调度算法"/>
          <p:cNvSpPr/>
          <p:nvPr/>
        </p:nvSpPr>
        <p:spPr>
          <a:xfrm>
            <a:off x="73674" y="130252"/>
            <a:ext cx="82586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3.2.2.3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优先权调度算法（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Priority-Scheduling 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Lgorithm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84647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830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831" name="优先权调度算法"/>
          <p:cNvSpPr/>
          <p:nvPr/>
        </p:nvSpPr>
        <p:spPr>
          <a:xfrm>
            <a:off x="644856" y="679064"/>
            <a:ext cx="549461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优先权调度算法</a:t>
            </a:r>
          </a:p>
        </p:txBody>
      </p:sp>
      <p:sp>
        <p:nvSpPr>
          <p:cNvPr id="832" name="含义"/>
          <p:cNvSpPr/>
          <p:nvPr/>
        </p:nvSpPr>
        <p:spPr>
          <a:xfrm>
            <a:off x="761163" y="2545631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含义</a:t>
            </a:r>
          </a:p>
        </p:txBody>
      </p:sp>
      <p:sp>
        <p:nvSpPr>
          <p:cNvPr id="833" name="该算法中，系统将CPU分配给就绪队列中优先权最高的进程"/>
          <p:cNvSpPr/>
          <p:nvPr/>
        </p:nvSpPr>
        <p:spPr>
          <a:xfrm>
            <a:off x="3251656" y="2545631"/>
            <a:ext cx="1665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该算法中，系统将CPU分配给就绪队列中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优先权最高的进程</a:t>
            </a:r>
          </a:p>
        </p:txBody>
      </p:sp>
      <p:sp>
        <p:nvSpPr>
          <p:cNvPr id="834" name="类型"/>
          <p:cNvSpPr/>
          <p:nvPr/>
        </p:nvSpPr>
        <p:spPr>
          <a:xfrm>
            <a:off x="761163" y="6257455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类型</a:t>
            </a:r>
          </a:p>
        </p:txBody>
      </p:sp>
      <p:sp>
        <p:nvSpPr>
          <p:cNvPr id="835" name="非抢占式"/>
          <p:cNvSpPr/>
          <p:nvPr/>
        </p:nvSpPr>
        <p:spPr>
          <a:xfrm>
            <a:off x="2757165" y="5103326"/>
            <a:ext cx="3187979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非抢占式</a:t>
            </a:r>
          </a:p>
        </p:txBody>
      </p:sp>
      <p:sp>
        <p:nvSpPr>
          <p:cNvPr id="836" name="抢占式"/>
          <p:cNvSpPr/>
          <p:nvPr/>
        </p:nvSpPr>
        <p:spPr>
          <a:xfrm>
            <a:off x="2757165" y="7011625"/>
            <a:ext cx="3187979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抢占式</a:t>
            </a:r>
          </a:p>
        </p:txBody>
      </p:sp>
      <p:sp>
        <p:nvSpPr>
          <p:cNvPr id="837" name="运行期间，有更高优先权的进程到来，也不能剥夺CPU"/>
          <p:cNvSpPr/>
          <p:nvPr/>
        </p:nvSpPr>
        <p:spPr>
          <a:xfrm>
            <a:off x="6556846" y="5243026"/>
            <a:ext cx="1538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运行期间，有更高优先权的进程到来，也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不能</a:t>
            </a:r>
            <a:r>
              <a:t>剥夺CPU</a:t>
            </a:r>
          </a:p>
        </p:txBody>
      </p:sp>
      <p:sp>
        <p:nvSpPr>
          <p:cNvPr id="838" name="运行期间，有更高优先权的进程到来，就可以抢占CPU"/>
          <p:cNvSpPr/>
          <p:nvPr/>
        </p:nvSpPr>
        <p:spPr>
          <a:xfrm>
            <a:off x="6556846" y="7151325"/>
            <a:ext cx="1538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运行期间，有更高优先权的进程到来，就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可以</a:t>
            </a:r>
            <a:r>
              <a:t>抢占CPU</a:t>
            </a:r>
          </a:p>
        </p:txBody>
      </p:sp>
      <p:pic>
        <p:nvPicPr>
          <p:cNvPr id="840" name="屏幕快照 2019-03-05 下午6.25.57.png" descr="屏幕快照 2019-03-05 下午6.25.5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593620" y="623668"/>
            <a:ext cx="3200401" cy="195580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3.2.2.3 优先权调度算法"/>
          <p:cNvSpPr/>
          <p:nvPr/>
        </p:nvSpPr>
        <p:spPr>
          <a:xfrm>
            <a:off x="73674" y="130252"/>
            <a:ext cx="82586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3.2.2.3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优先权调度算法（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Priority-Scheduling 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Lgorithm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918212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845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846" name="优先权调度算法"/>
          <p:cNvSpPr/>
          <p:nvPr/>
        </p:nvSpPr>
        <p:spPr>
          <a:xfrm>
            <a:off x="644856" y="679064"/>
            <a:ext cx="549461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优先权调度算法</a:t>
            </a:r>
          </a:p>
        </p:txBody>
      </p:sp>
      <p:sp>
        <p:nvSpPr>
          <p:cNvPr id="847" name="含义"/>
          <p:cNvSpPr/>
          <p:nvPr/>
        </p:nvSpPr>
        <p:spPr>
          <a:xfrm>
            <a:off x="761163" y="2545631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含义</a:t>
            </a:r>
          </a:p>
        </p:txBody>
      </p:sp>
      <p:sp>
        <p:nvSpPr>
          <p:cNvPr id="848" name="该算法中，系统将CPU分配给就绪队列中优先权最高的进程"/>
          <p:cNvSpPr/>
          <p:nvPr/>
        </p:nvSpPr>
        <p:spPr>
          <a:xfrm>
            <a:off x="3251656" y="2545631"/>
            <a:ext cx="1665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该算法中，系统将CPU分配给就绪队列中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优先权最高的进程</a:t>
            </a:r>
          </a:p>
        </p:txBody>
      </p:sp>
      <p:sp>
        <p:nvSpPr>
          <p:cNvPr id="849" name="类型"/>
          <p:cNvSpPr/>
          <p:nvPr/>
        </p:nvSpPr>
        <p:spPr>
          <a:xfrm>
            <a:off x="761163" y="6257455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类型</a:t>
            </a:r>
          </a:p>
        </p:txBody>
      </p:sp>
      <p:sp>
        <p:nvSpPr>
          <p:cNvPr id="850" name="非抢占式"/>
          <p:cNvSpPr/>
          <p:nvPr/>
        </p:nvSpPr>
        <p:spPr>
          <a:xfrm>
            <a:off x="2757165" y="5103326"/>
            <a:ext cx="3187979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非抢占式</a:t>
            </a:r>
          </a:p>
        </p:txBody>
      </p:sp>
      <p:sp>
        <p:nvSpPr>
          <p:cNvPr id="851" name="抢占式"/>
          <p:cNvSpPr/>
          <p:nvPr/>
        </p:nvSpPr>
        <p:spPr>
          <a:xfrm>
            <a:off x="2757165" y="7011625"/>
            <a:ext cx="3187979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抢占式</a:t>
            </a:r>
          </a:p>
        </p:txBody>
      </p:sp>
      <p:sp>
        <p:nvSpPr>
          <p:cNvPr id="852" name="运行期间，有更高优先权的进程到来，也不能剥夺CPU"/>
          <p:cNvSpPr/>
          <p:nvPr/>
        </p:nvSpPr>
        <p:spPr>
          <a:xfrm>
            <a:off x="6556846" y="5243026"/>
            <a:ext cx="1538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运行期间，有更高优先权的进程到来，也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不能</a:t>
            </a:r>
            <a:r>
              <a:t>剥夺CPU</a:t>
            </a:r>
          </a:p>
        </p:txBody>
      </p:sp>
      <p:sp>
        <p:nvSpPr>
          <p:cNvPr id="853" name="运行期间，有更高优先权的进程到来，就可以抢占CPU"/>
          <p:cNvSpPr/>
          <p:nvPr/>
        </p:nvSpPr>
        <p:spPr>
          <a:xfrm>
            <a:off x="6556846" y="7151325"/>
            <a:ext cx="1538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运行期间，有更高优先权的进程到来，就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可以</a:t>
            </a:r>
            <a:r>
              <a:t>抢占CPU</a:t>
            </a:r>
          </a:p>
        </p:txBody>
      </p:sp>
      <p:sp>
        <p:nvSpPr>
          <p:cNvPr id="854" name="优先权类型"/>
          <p:cNvSpPr/>
          <p:nvPr/>
        </p:nvSpPr>
        <p:spPr>
          <a:xfrm>
            <a:off x="800865" y="10484898"/>
            <a:ext cx="328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优先权类型</a:t>
            </a:r>
          </a:p>
        </p:txBody>
      </p:sp>
      <p:pic>
        <p:nvPicPr>
          <p:cNvPr id="856" name="屏幕快照 2019-03-05 下午6.25.57.png" descr="屏幕快照 2019-03-05 下午6.25.5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593620" y="623668"/>
            <a:ext cx="3200401" cy="19558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3.2.2.3 优先权调度算法"/>
          <p:cNvSpPr/>
          <p:nvPr/>
        </p:nvSpPr>
        <p:spPr>
          <a:xfrm>
            <a:off x="73674" y="130252"/>
            <a:ext cx="82586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3.2.2.3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优先权调度算法（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Priority-Scheduling 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Lgorithm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598165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859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860" name="优先权调度算法"/>
          <p:cNvSpPr/>
          <p:nvPr/>
        </p:nvSpPr>
        <p:spPr>
          <a:xfrm>
            <a:off x="644856" y="679064"/>
            <a:ext cx="5494619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优先权调度算法</a:t>
            </a:r>
          </a:p>
        </p:txBody>
      </p:sp>
      <p:sp>
        <p:nvSpPr>
          <p:cNvPr id="861" name="含义"/>
          <p:cNvSpPr/>
          <p:nvPr/>
        </p:nvSpPr>
        <p:spPr>
          <a:xfrm>
            <a:off x="761163" y="2545631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含义</a:t>
            </a:r>
          </a:p>
        </p:txBody>
      </p:sp>
      <p:sp>
        <p:nvSpPr>
          <p:cNvPr id="862" name="该算法中，系统将CPU分配给就绪队列中优先权最高的进程"/>
          <p:cNvSpPr/>
          <p:nvPr/>
        </p:nvSpPr>
        <p:spPr>
          <a:xfrm>
            <a:off x="3251656" y="2545631"/>
            <a:ext cx="1665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该算法中，系统将CPU分配给就绪队列中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优先权最高的进程</a:t>
            </a:r>
          </a:p>
        </p:txBody>
      </p:sp>
      <p:sp>
        <p:nvSpPr>
          <p:cNvPr id="863" name="类型"/>
          <p:cNvSpPr/>
          <p:nvPr/>
        </p:nvSpPr>
        <p:spPr>
          <a:xfrm>
            <a:off x="761163" y="6257455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类型</a:t>
            </a:r>
          </a:p>
        </p:txBody>
      </p:sp>
      <p:sp>
        <p:nvSpPr>
          <p:cNvPr id="864" name="非抢占式"/>
          <p:cNvSpPr/>
          <p:nvPr/>
        </p:nvSpPr>
        <p:spPr>
          <a:xfrm>
            <a:off x="2757165" y="5103326"/>
            <a:ext cx="318797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非抢占式</a:t>
            </a:r>
          </a:p>
        </p:txBody>
      </p:sp>
      <p:sp>
        <p:nvSpPr>
          <p:cNvPr id="865" name="抢占式"/>
          <p:cNvSpPr/>
          <p:nvPr/>
        </p:nvSpPr>
        <p:spPr>
          <a:xfrm>
            <a:off x="2757165" y="7011625"/>
            <a:ext cx="318797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抢占式</a:t>
            </a:r>
          </a:p>
        </p:txBody>
      </p:sp>
      <p:sp>
        <p:nvSpPr>
          <p:cNvPr id="866" name="运行期间，有更高优先权的进程到来，也不能剥夺CPU"/>
          <p:cNvSpPr/>
          <p:nvPr/>
        </p:nvSpPr>
        <p:spPr>
          <a:xfrm>
            <a:off x="6556846" y="5243026"/>
            <a:ext cx="1538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运行期间，有更高优先权的进程到来，也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不能</a:t>
            </a:r>
            <a:r>
              <a:t>剥夺CPU</a:t>
            </a:r>
          </a:p>
        </p:txBody>
      </p:sp>
      <p:sp>
        <p:nvSpPr>
          <p:cNvPr id="867" name="运行期间，有更高优先权的进程到来，就可以抢占CPU"/>
          <p:cNvSpPr/>
          <p:nvPr/>
        </p:nvSpPr>
        <p:spPr>
          <a:xfrm>
            <a:off x="6556846" y="7151325"/>
            <a:ext cx="1538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运行期间，有更高优先权的进程到来，就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可以</a:t>
            </a:r>
            <a:r>
              <a:t>抢占CPU</a:t>
            </a:r>
          </a:p>
        </p:txBody>
      </p:sp>
      <p:sp>
        <p:nvSpPr>
          <p:cNvPr id="868" name="优先权类型"/>
          <p:cNvSpPr/>
          <p:nvPr/>
        </p:nvSpPr>
        <p:spPr>
          <a:xfrm>
            <a:off x="800865" y="10484898"/>
            <a:ext cx="328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优先权类型</a:t>
            </a:r>
          </a:p>
        </p:txBody>
      </p:sp>
      <p:sp>
        <p:nvSpPr>
          <p:cNvPr id="869" name="创建时确定，运行期间保持不变"/>
          <p:cNvSpPr/>
          <p:nvPr/>
        </p:nvSpPr>
        <p:spPr>
          <a:xfrm>
            <a:off x="4583306" y="9527589"/>
            <a:ext cx="900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创建时确定，运行期间保持不变</a:t>
            </a:r>
          </a:p>
        </p:txBody>
      </p:sp>
      <p:pic>
        <p:nvPicPr>
          <p:cNvPr id="871" name="屏幕快照 2019-03-05 下午6.25.57.png" descr="屏幕快照 2019-03-05 下午6.25.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93620" y="623668"/>
            <a:ext cx="3200401" cy="195580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3.2.2.3 优先权调度算法"/>
          <p:cNvSpPr/>
          <p:nvPr/>
        </p:nvSpPr>
        <p:spPr>
          <a:xfrm>
            <a:off x="71134" y="207140"/>
            <a:ext cx="82586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3.2.2.3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优先权调度算法（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Priority-Scheduling 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Lgorithm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889364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874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875" name="优先权调度算法"/>
          <p:cNvSpPr/>
          <p:nvPr/>
        </p:nvSpPr>
        <p:spPr>
          <a:xfrm>
            <a:off x="644856" y="679064"/>
            <a:ext cx="5494619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优先权调度算法</a:t>
            </a:r>
          </a:p>
        </p:txBody>
      </p:sp>
      <p:sp>
        <p:nvSpPr>
          <p:cNvPr id="876" name="含义"/>
          <p:cNvSpPr/>
          <p:nvPr/>
        </p:nvSpPr>
        <p:spPr>
          <a:xfrm>
            <a:off x="761163" y="2545631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含义</a:t>
            </a:r>
          </a:p>
        </p:txBody>
      </p:sp>
      <p:sp>
        <p:nvSpPr>
          <p:cNvPr id="877" name="该算法中，系统将CPU分配给就绪队列中优先权最高的进程"/>
          <p:cNvSpPr/>
          <p:nvPr/>
        </p:nvSpPr>
        <p:spPr>
          <a:xfrm>
            <a:off x="3251656" y="2545631"/>
            <a:ext cx="1665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该算法中，系统将CPU分配给就绪队列中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优先权最高的进程</a:t>
            </a:r>
          </a:p>
        </p:txBody>
      </p:sp>
      <p:sp>
        <p:nvSpPr>
          <p:cNvPr id="878" name="类型"/>
          <p:cNvSpPr/>
          <p:nvPr/>
        </p:nvSpPr>
        <p:spPr>
          <a:xfrm>
            <a:off x="761163" y="6257455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类型</a:t>
            </a:r>
          </a:p>
        </p:txBody>
      </p:sp>
      <p:sp>
        <p:nvSpPr>
          <p:cNvPr id="879" name="非抢占式"/>
          <p:cNvSpPr/>
          <p:nvPr/>
        </p:nvSpPr>
        <p:spPr>
          <a:xfrm>
            <a:off x="2757165" y="5103326"/>
            <a:ext cx="318797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非抢占式</a:t>
            </a:r>
          </a:p>
        </p:txBody>
      </p:sp>
      <p:sp>
        <p:nvSpPr>
          <p:cNvPr id="880" name="抢占式"/>
          <p:cNvSpPr/>
          <p:nvPr/>
        </p:nvSpPr>
        <p:spPr>
          <a:xfrm>
            <a:off x="2757165" y="7011625"/>
            <a:ext cx="318797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抢占式</a:t>
            </a:r>
          </a:p>
        </p:txBody>
      </p:sp>
      <p:sp>
        <p:nvSpPr>
          <p:cNvPr id="881" name="运行期间，有更高优先权的进程到来，也不能剥夺CPU"/>
          <p:cNvSpPr/>
          <p:nvPr/>
        </p:nvSpPr>
        <p:spPr>
          <a:xfrm>
            <a:off x="6556846" y="5243026"/>
            <a:ext cx="1538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运行期间，有更高优先权的进程到来，也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不能</a:t>
            </a:r>
            <a:r>
              <a:t>剥夺CPU</a:t>
            </a:r>
          </a:p>
        </p:txBody>
      </p:sp>
      <p:sp>
        <p:nvSpPr>
          <p:cNvPr id="882" name="运行期间，有更高优先权的进程到来，就可以抢占CPU"/>
          <p:cNvSpPr/>
          <p:nvPr/>
        </p:nvSpPr>
        <p:spPr>
          <a:xfrm>
            <a:off x="6556846" y="7151325"/>
            <a:ext cx="1538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运行期间，有更高优先权的进程到来，就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可以</a:t>
            </a:r>
            <a:r>
              <a:t>抢占CPU</a:t>
            </a:r>
          </a:p>
        </p:txBody>
      </p:sp>
      <p:sp>
        <p:nvSpPr>
          <p:cNvPr id="883" name="优先权类型"/>
          <p:cNvSpPr/>
          <p:nvPr/>
        </p:nvSpPr>
        <p:spPr>
          <a:xfrm>
            <a:off x="800865" y="10484898"/>
            <a:ext cx="328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优先权类型</a:t>
            </a:r>
          </a:p>
        </p:txBody>
      </p:sp>
      <p:sp>
        <p:nvSpPr>
          <p:cNvPr id="884" name="创建时确定，运行期间保持不变"/>
          <p:cNvSpPr/>
          <p:nvPr/>
        </p:nvSpPr>
        <p:spPr>
          <a:xfrm>
            <a:off x="4583306" y="9527589"/>
            <a:ext cx="900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创建时确定，运行期间保持不变</a:t>
            </a:r>
          </a:p>
        </p:txBody>
      </p:sp>
      <p:sp>
        <p:nvSpPr>
          <p:cNvPr id="885" name="静态优先权"/>
          <p:cNvSpPr/>
          <p:nvPr/>
        </p:nvSpPr>
        <p:spPr>
          <a:xfrm>
            <a:off x="19072372" y="9387888"/>
            <a:ext cx="4128131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静态优先权</a:t>
            </a:r>
          </a:p>
        </p:txBody>
      </p:sp>
      <p:pic>
        <p:nvPicPr>
          <p:cNvPr id="887" name="屏幕快照 2019-03-05 下午6.25.57.png" descr="屏幕快照 2019-03-05 下午6.25.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93620" y="623668"/>
            <a:ext cx="3200401" cy="19558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3.2.2.3 优先权调度算法"/>
          <p:cNvSpPr/>
          <p:nvPr/>
        </p:nvSpPr>
        <p:spPr>
          <a:xfrm>
            <a:off x="73674" y="130252"/>
            <a:ext cx="82586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3.2.2.3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优先权调度算法（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Priority-Scheduling 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Lgorithm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658446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890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891" name="优先权调度算法"/>
          <p:cNvSpPr/>
          <p:nvPr/>
        </p:nvSpPr>
        <p:spPr>
          <a:xfrm>
            <a:off x="644856" y="679064"/>
            <a:ext cx="5494619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优先权调度算法</a:t>
            </a:r>
          </a:p>
        </p:txBody>
      </p:sp>
      <p:sp>
        <p:nvSpPr>
          <p:cNvPr id="892" name="含义"/>
          <p:cNvSpPr/>
          <p:nvPr/>
        </p:nvSpPr>
        <p:spPr>
          <a:xfrm>
            <a:off x="761163" y="2545631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含义</a:t>
            </a:r>
          </a:p>
        </p:txBody>
      </p:sp>
      <p:sp>
        <p:nvSpPr>
          <p:cNvPr id="893" name="该算法中，系统将CPU分配给就绪队列中优先权最高的进程"/>
          <p:cNvSpPr/>
          <p:nvPr/>
        </p:nvSpPr>
        <p:spPr>
          <a:xfrm>
            <a:off x="3251656" y="2545631"/>
            <a:ext cx="1665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该算法中，系统将CPU分配给就绪队列中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优先权最高的进程</a:t>
            </a:r>
          </a:p>
        </p:txBody>
      </p:sp>
      <p:sp>
        <p:nvSpPr>
          <p:cNvPr id="894" name="类型"/>
          <p:cNvSpPr/>
          <p:nvPr/>
        </p:nvSpPr>
        <p:spPr>
          <a:xfrm>
            <a:off x="761163" y="6257455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类型</a:t>
            </a:r>
          </a:p>
        </p:txBody>
      </p:sp>
      <p:sp>
        <p:nvSpPr>
          <p:cNvPr id="895" name="非抢占式"/>
          <p:cNvSpPr/>
          <p:nvPr/>
        </p:nvSpPr>
        <p:spPr>
          <a:xfrm>
            <a:off x="2757165" y="5103326"/>
            <a:ext cx="318797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非抢占式</a:t>
            </a:r>
          </a:p>
        </p:txBody>
      </p:sp>
      <p:sp>
        <p:nvSpPr>
          <p:cNvPr id="896" name="抢占式"/>
          <p:cNvSpPr/>
          <p:nvPr/>
        </p:nvSpPr>
        <p:spPr>
          <a:xfrm>
            <a:off x="2757165" y="7011625"/>
            <a:ext cx="318797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抢占式</a:t>
            </a:r>
          </a:p>
        </p:txBody>
      </p:sp>
      <p:sp>
        <p:nvSpPr>
          <p:cNvPr id="897" name="运行期间，有更高优先权的进程到来，也不能剥夺CPU"/>
          <p:cNvSpPr/>
          <p:nvPr/>
        </p:nvSpPr>
        <p:spPr>
          <a:xfrm>
            <a:off x="6556846" y="5243026"/>
            <a:ext cx="1538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运行期间，有更高优先权的进程到来，也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不能</a:t>
            </a:r>
            <a:r>
              <a:t>剥夺CPU</a:t>
            </a:r>
          </a:p>
        </p:txBody>
      </p:sp>
      <p:sp>
        <p:nvSpPr>
          <p:cNvPr id="898" name="运行期间，有更高优先权的进程到来，就可以抢占CPU"/>
          <p:cNvSpPr/>
          <p:nvPr/>
        </p:nvSpPr>
        <p:spPr>
          <a:xfrm>
            <a:off x="6556846" y="7151325"/>
            <a:ext cx="1538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运行期间，有更高优先权的进程到来，就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可以</a:t>
            </a:r>
            <a:r>
              <a:t>抢占CPU</a:t>
            </a:r>
          </a:p>
        </p:txBody>
      </p:sp>
      <p:sp>
        <p:nvSpPr>
          <p:cNvPr id="899" name="优先权类型"/>
          <p:cNvSpPr/>
          <p:nvPr/>
        </p:nvSpPr>
        <p:spPr>
          <a:xfrm>
            <a:off x="800865" y="10484898"/>
            <a:ext cx="328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优先权类型</a:t>
            </a:r>
          </a:p>
        </p:txBody>
      </p:sp>
      <p:sp>
        <p:nvSpPr>
          <p:cNvPr id="900" name="创建时确定，运行期间保持不变"/>
          <p:cNvSpPr/>
          <p:nvPr/>
        </p:nvSpPr>
        <p:spPr>
          <a:xfrm>
            <a:off x="4583306" y="9527589"/>
            <a:ext cx="900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创建时确定，运行期间保持不变</a:t>
            </a:r>
          </a:p>
        </p:txBody>
      </p:sp>
      <p:sp>
        <p:nvSpPr>
          <p:cNvPr id="901" name="创建时确定，随着进程推进或等待时间增加而改变"/>
          <p:cNvSpPr/>
          <p:nvPr/>
        </p:nvSpPr>
        <p:spPr>
          <a:xfrm>
            <a:off x="4539118" y="11410440"/>
            <a:ext cx="140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创建时确定，随着进程推进或等待时间增加而改变</a:t>
            </a:r>
          </a:p>
        </p:txBody>
      </p:sp>
      <p:sp>
        <p:nvSpPr>
          <p:cNvPr id="902" name="静态优先权"/>
          <p:cNvSpPr/>
          <p:nvPr/>
        </p:nvSpPr>
        <p:spPr>
          <a:xfrm>
            <a:off x="19072372" y="9387888"/>
            <a:ext cx="4128131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静态优先权</a:t>
            </a:r>
          </a:p>
        </p:txBody>
      </p:sp>
      <p:pic>
        <p:nvPicPr>
          <p:cNvPr id="904" name="屏幕快照 2019-03-05 下午6.25.57.png" descr="屏幕快照 2019-03-05 下午6.25.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93620" y="623668"/>
            <a:ext cx="3200401" cy="19558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3.2.2.3 优先权调度算法"/>
          <p:cNvSpPr/>
          <p:nvPr/>
        </p:nvSpPr>
        <p:spPr>
          <a:xfrm>
            <a:off x="73674" y="130252"/>
            <a:ext cx="82586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3.2.2.3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优先权调度算法（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Priority-Scheduling 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Lgorithm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3283361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907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908" name="优先权调度算法"/>
          <p:cNvSpPr/>
          <p:nvPr/>
        </p:nvSpPr>
        <p:spPr>
          <a:xfrm>
            <a:off x="644856" y="679064"/>
            <a:ext cx="5494619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优先权调度算法</a:t>
            </a:r>
          </a:p>
        </p:txBody>
      </p:sp>
      <p:sp>
        <p:nvSpPr>
          <p:cNvPr id="909" name="含义"/>
          <p:cNvSpPr/>
          <p:nvPr/>
        </p:nvSpPr>
        <p:spPr>
          <a:xfrm>
            <a:off x="761163" y="2545631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含义</a:t>
            </a:r>
          </a:p>
        </p:txBody>
      </p:sp>
      <p:sp>
        <p:nvSpPr>
          <p:cNvPr id="910" name="该算法中，系统将CPU分配给就绪队列中优先权最高的进程"/>
          <p:cNvSpPr/>
          <p:nvPr/>
        </p:nvSpPr>
        <p:spPr>
          <a:xfrm>
            <a:off x="3251656" y="2545631"/>
            <a:ext cx="1665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该算法中，系统将CPU分配给就绪队列中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优先权最高的进程</a:t>
            </a:r>
          </a:p>
        </p:txBody>
      </p:sp>
      <p:sp>
        <p:nvSpPr>
          <p:cNvPr id="911" name="类型"/>
          <p:cNvSpPr/>
          <p:nvPr/>
        </p:nvSpPr>
        <p:spPr>
          <a:xfrm>
            <a:off x="761163" y="6257455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类型</a:t>
            </a:r>
          </a:p>
        </p:txBody>
      </p:sp>
      <p:sp>
        <p:nvSpPr>
          <p:cNvPr id="912" name="非抢占式"/>
          <p:cNvSpPr/>
          <p:nvPr/>
        </p:nvSpPr>
        <p:spPr>
          <a:xfrm>
            <a:off x="2757165" y="5103326"/>
            <a:ext cx="318797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非抢占式</a:t>
            </a:r>
          </a:p>
        </p:txBody>
      </p:sp>
      <p:sp>
        <p:nvSpPr>
          <p:cNvPr id="913" name="抢占式"/>
          <p:cNvSpPr/>
          <p:nvPr/>
        </p:nvSpPr>
        <p:spPr>
          <a:xfrm>
            <a:off x="2757165" y="7011625"/>
            <a:ext cx="318797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抢占式</a:t>
            </a:r>
          </a:p>
        </p:txBody>
      </p:sp>
      <p:sp>
        <p:nvSpPr>
          <p:cNvPr id="914" name="运行期间，有更高优先权的进程到来，也不能剥夺CPU"/>
          <p:cNvSpPr/>
          <p:nvPr/>
        </p:nvSpPr>
        <p:spPr>
          <a:xfrm>
            <a:off x="6556846" y="5243026"/>
            <a:ext cx="1538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运行期间，有更高优先权的进程到来，也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不能</a:t>
            </a:r>
            <a:r>
              <a:t>剥夺CPU</a:t>
            </a:r>
          </a:p>
        </p:txBody>
      </p:sp>
      <p:sp>
        <p:nvSpPr>
          <p:cNvPr id="915" name="运行期间，有更高优先权的进程到来，就可以抢占CPU"/>
          <p:cNvSpPr/>
          <p:nvPr/>
        </p:nvSpPr>
        <p:spPr>
          <a:xfrm>
            <a:off x="6556846" y="7151325"/>
            <a:ext cx="1538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运行期间，有更高优先权的进程到来，就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可以</a:t>
            </a:r>
            <a:r>
              <a:t>抢占CPU</a:t>
            </a:r>
          </a:p>
        </p:txBody>
      </p:sp>
      <p:sp>
        <p:nvSpPr>
          <p:cNvPr id="916" name="优先权类型"/>
          <p:cNvSpPr/>
          <p:nvPr/>
        </p:nvSpPr>
        <p:spPr>
          <a:xfrm>
            <a:off x="800865" y="10484898"/>
            <a:ext cx="328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优先权类型</a:t>
            </a:r>
          </a:p>
        </p:txBody>
      </p:sp>
      <p:sp>
        <p:nvSpPr>
          <p:cNvPr id="917" name="创建时确定，运行期间保持不变"/>
          <p:cNvSpPr/>
          <p:nvPr/>
        </p:nvSpPr>
        <p:spPr>
          <a:xfrm>
            <a:off x="4583306" y="9527589"/>
            <a:ext cx="900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创建时确定，运行期间保持不变</a:t>
            </a:r>
          </a:p>
        </p:txBody>
      </p:sp>
      <p:sp>
        <p:nvSpPr>
          <p:cNvPr id="918" name="静态优先权"/>
          <p:cNvSpPr/>
          <p:nvPr/>
        </p:nvSpPr>
        <p:spPr>
          <a:xfrm>
            <a:off x="19072372" y="9387888"/>
            <a:ext cx="4128131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静态优先权</a:t>
            </a:r>
          </a:p>
        </p:txBody>
      </p:sp>
      <p:sp>
        <p:nvSpPr>
          <p:cNvPr id="919" name="创建时确定，随着进程推进或等待时间增加而改变"/>
          <p:cNvSpPr/>
          <p:nvPr/>
        </p:nvSpPr>
        <p:spPr>
          <a:xfrm>
            <a:off x="4539118" y="11410440"/>
            <a:ext cx="140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创建时确定，随着进程推进或等待时间增加而改变</a:t>
            </a:r>
          </a:p>
        </p:txBody>
      </p:sp>
      <p:sp>
        <p:nvSpPr>
          <p:cNvPr id="920" name="动态优先权"/>
          <p:cNvSpPr/>
          <p:nvPr/>
        </p:nvSpPr>
        <p:spPr>
          <a:xfrm>
            <a:off x="19072372" y="11270740"/>
            <a:ext cx="4128131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动态优先权</a:t>
            </a:r>
          </a:p>
        </p:txBody>
      </p:sp>
      <p:pic>
        <p:nvPicPr>
          <p:cNvPr id="922" name="屏幕快照 2019-03-05 下午6.25.57.png" descr="屏幕快照 2019-03-05 下午6.25.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93620" y="623668"/>
            <a:ext cx="3200401" cy="195580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3.2.2.3 优先权调度算法"/>
          <p:cNvSpPr/>
          <p:nvPr/>
        </p:nvSpPr>
        <p:spPr>
          <a:xfrm>
            <a:off x="73674" y="130252"/>
            <a:ext cx="82586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3.2.2.3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优先权调度算法（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Priority-Scheduling 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Lgorithm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9166173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牛刀小试"/>
          <p:cNvSpPr/>
          <p:nvPr/>
        </p:nvSpPr>
        <p:spPr>
          <a:xfrm>
            <a:off x="1176648" y="914221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925" name="优先权调度算法分为两种，分别是______式和______式。"/>
          <p:cNvSpPr/>
          <p:nvPr/>
        </p:nvSpPr>
        <p:spPr>
          <a:xfrm>
            <a:off x="1702594" y="6282855"/>
            <a:ext cx="2097881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优先权调度算法分为两种，分别是______式和______式。</a:t>
            </a:r>
          </a:p>
        </p:txBody>
      </p:sp>
      <p:sp>
        <p:nvSpPr>
          <p:cNvPr id="926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927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6" name="3.2.2.3 优先权调度算法"/>
          <p:cNvSpPr/>
          <p:nvPr/>
        </p:nvSpPr>
        <p:spPr>
          <a:xfrm>
            <a:off x="73674" y="130252"/>
            <a:ext cx="82586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3.2.2.3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优先权调度算法（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Priority-Scheduling 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Lgorithm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885220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69" name="1 进程调度的功能与时机"/>
          <p:cNvSpPr/>
          <p:nvPr/>
        </p:nvSpPr>
        <p:spPr>
          <a:xfrm>
            <a:off x="9349067" y="3617302"/>
            <a:ext cx="89370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1 进程调度的功能与时机</a:t>
            </a:r>
          </a:p>
        </p:txBody>
      </p:sp>
      <p:sp>
        <p:nvSpPr>
          <p:cNvPr id="70" name="2 进程调度算法"/>
          <p:cNvSpPr/>
          <p:nvPr/>
        </p:nvSpPr>
        <p:spPr>
          <a:xfrm>
            <a:off x="9349067" y="4680348"/>
            <a:ext cx="56858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2 进程调度算法</a:t>
            </a:r>
          </a:p>
        </p:txBody>
      </p:sp>
      <p:sp>
        <p:nvSpPr>
          <p:cNvPr id="71" name="3 实时系统中的调度"/>
          <p:cNvSpPr/>
          <p:nvPr/>
        </p:nvSpPr>
        <p:spPr>
          <a:xfrm>
            <a:off x="9349067" y="5743394"/>
            <a:ext cx="73114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3 实时系统中的调度</a:t>
            </a:r>
          </a:p>
        </p:txBody>
      </p:sp>
      <p:sp>
        <p:nvSpPr>
          <p:cNvPr id="72" name="4 进程切换"/>
          <p:cNvSpPr/>
          <p:nvPr/>
        </p:nvSpPr>
        <p:spPr>
          <a:xfrm>
            <a:off x="9349067" y="6806440"/>
            <a:ext cx="40602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4 进程切换</a:t>
            </a:r>
          </a:p>
        </p:txBody>
      </p:sp>
      <p:sp>
        <p:nvSpPr>
          <p:cNvPr id="73" name="5 多处理器调度"/>
          <p:cNvSpPr/>
          <p:nvPr/>
        </p:nvSpPr>
        <p:spPr>
          <a:xfrm>
            <a:off x="9349067" y="7869486"/>
            <a:ext cx="56858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5 多处理器调度</a:t>
            </a:r>
          </a:p>
        </p:txBody>
      </p:sp>
      <p:sp>
        <p:nvSpPr>
          <p:cNvPr id="74" name="6 死锁"/>
          <p:cNvSpPr/>
          <p:nvPr/>
        </p:nvSpPr>
        <p:spPr>
          <a:xfrm>
            <a:off x="9349067" y="8932532"/>
            <a:ext cx="24346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6 死锁</a:t>
            </a:r>
          </a:p>
        </p:txBody>
      </p:sp>
      <p:sp>
        <p:nvSpPr>
          <p:cNvPr id="75" name="章节内容"/>
          <p:cNvSpPr/>
          <p:nvPr/>
        </p:nvSpPr>
        <p:spPr>
          <a:xfrm>
            <a:off x="1239618" y="1211576"/>
            <a:ext cx="336550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章节内容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033" y="2125977"/>
            <a:ext cx="10437534" cy="102437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牛刀小试"/>
          <p:cNvSpPr/>
          <p:nvPr/>
        </p:nvSpPr>
        <p:spPr>
          <a:xfrm>
            <a:off x="1176648" y="914221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932" name="优先权调度算法分为两种，分别是______式和______式。"/>
          <p:cNvSpPr/>
          <p:nvPr/>
        </p:nvSpPr>
        <p:spPr>
          <a:xfrm>
            <a:off x="1702594" y="6282855"/>
            <a:ext cx="2097881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优先权调度算法分为两种，分别是______式和______式。</a:t>
            </a:r>
          </a:p>
        </p:txBody>
      </p:sp>
      <p:sp>
        <p:nvSpPr>
          <p:cNvPr id="933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934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935" name="抢占式"/>
          <p:cNvSpPr/>
          <p:nvPr/>
        </p:nvSpPr>
        <p:spPr>
          <a:xfrm>
            <a:off x="10467578" y="6082734"/>
            <a:ext cx="3448844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抢占式</a:t>
            </a:r>
          </a:p>
        </p:txBody>
      </p:sp>
      <p:sp>
        <p:nvSpPr>
          <p:cNvPr id="936" name="非抢占式"/>
          <p:cNvSpPr/>
          <p:nvPr/>
        </p:nvSpPr>
        <p:spPr>
          <a:xfrm>
            <a:off x="13979045" y="6082734"/>
            <a:ext cx="344884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非抢占式</a:t>
            </a:r>
          </a:p>
        </p:txBody>
      </p:sp>
      <p:sp>
        <p:nvSpPr>
          <p:cNvPr id="8" name="3.2.2.3 优先权调度算法"/>
          <p:cNvSpPr/>
          <p:nvPr/>
        </p:nvSpPr>
        <p:spPr>
          <a:xfrm>
            <a:off x="73674" y="130252"/>
            <a:ext cx="82586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3.2.2.3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优先权调度算法（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Priority-Scheduling 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Lgorithm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9840599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Chapter 2 处理器管理"/>
          <p:cNvSpPr/>
          <p:nvPr/>
        </p:nvSpPr>
        <p:spPr>
          <a:xfrm>
            <a:off x="10233024" y="12765819"/>
            <a:ext cx="3917951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2 处理器管理</a:t>
            </a:r>
          </a:p>
        </p:txBody>
      </p:sp>
      <p:sp>
        <p:nvSpPr>
          <p:cNvPr id="941" name="牛刀小试"/>
          <p:cNvSpPr/>
          <p:nvPr/>
        </p:nvSpPr>
        <p:spPr>
          <a:xfrm>
            <a:off x="1176648" y="914221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942" name="1510…"/>
          <p:cNvSpPr/>
          <p:nvPr/>
        </p:nvSpPr>
        <p:spPr>
          <a:xfrm>
            <a:off x="1045765" y="5025555"/>
            <a:ext cx="22292470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1510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当某一个进程在处理器上运行时，一旦有更高优先级的进程就绪，进程调度就要剥夺正在处理器上运行的进程使用处理器的权利，而把处理器分配给具有更高优先级的进程，这种调度方式称为______。</a:t>
            </a:r>
          </a:p>
        </p:txBody>
      </p:sp>
      <p:sp>
        <p:nvSpPr>
          <p:cNvPr id="943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6" name="3.2.2.3 优先权调度算法"/>
          <p:cNvSpPr/>
          <p:nvPr/>
        </p:nvSpPr>
        <p:spPr>
          <a:xfrm>
            <a:off x="73674" y="130252"/>
            <a:ext cx="82586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3.2.2.3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优先权调度算法（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Priority-Scheduling 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Lgorithm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2473813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Chapter 2 处理器管理"/>
          <p:cNvSpPr/>
          <p:nvPr/>
        </p:nvSpPr>
        <p:spPr>
          <a:xfrm>
            <a:off x="10233024" y="12765819"/>
            <a:ext cx="3917951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2 处理器管理</a:t>
            </a:r>
          </a:p>
        </p:txBody>
      </p:sp>
      <p:sp>
        <p:nvSpPr>
          <p:cNvPr id="946" name="牛刀小试"/>
          <p:cNvSpPr/>
          <p:nvPr/>
        </p:nvSpPr>
        <p:spPr>
          <a:xfrm>
            <a:off x="1176648" y="914221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947" name="1510…"/>
          <p:cNvSpPr/>
          <p:nvPr/>
        </p:nvSpPr>
        <p:spPr>
          <a:xfrm>
            <a:off x="1045765" y="5025555"/>
            <a:ext cx="22292470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1510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当某一个进程在处理器上运行时，一旦有更高优先级的进程就绪，进程调度就要剥夺正在处理器上运行的进程使用处理器的权利，而把处理器分配给具有更高优先级的进程，这种调度方式称为______。</a:t>
            </a:r>
          </a:p>
        </p:txBody>
      </p:sp>
      <p:sp>
        <p:nvSpPr>
          <p:cNvPr id="948" name="抢占式调度"/>
          <p:cNvSpPr/>
          <p:nvPr/>
        </p:nvSpPr>
        <p:spPr>
          <a:xfrm>
            <a:off x="7809148" y="8343899"/>
            <a:ext cx="3448844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抢占式调度</a:t>
            </a:r>
          </a:p>
        </p:txBody>
      </p:sp>
      <p:sp>
        <p:nvSpPr>
          <p:cNvPr id="949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7" name="3.2.2.3 优先权调度算法"/>
          <p:cNvSpPr/>
          <p:nvPr/>
        </p:nvSpPr>
        <p:spPr>
          <a:xfrm>
            <a:off x="73674" y="130252"/>
            <a:ext cx="82586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3.2.2.3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优先权调度算法（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Priority-Scheduling 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Lgorithm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2713643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牛刀小试"/>
          <p:cNvSpPr/>
          <p:nvPr/>
        </p:nvSpPr>
        <p:spPr>
          <a:xfrm>
            <a:off x="1176648" y="914221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952" name="优先权分为两种，分别是______优先权和______优先权。"/>
          <p:cNvSpPr/>
          <p:nvPr/>
        </p:nvSpPr>
        <p:spPr>
          <a:xfrm>
            <a:off x="1702594" y="6282855"/>
            <a:ext cx="2097881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优先权分为两种，分别是______优先权和______优先权。</a:t>
            </a:r>
          </a:p>
        </p:txBody>
      </p:sp>
      <p:sp>
        <p:nvSpPr>
          <p:cNvPr id="953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954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6" name="3.2.2.3 优先权调度算法"/>
          <p:cNvSpPr/>
          <p:nvPr/>
        </p:nvSpPr>
        <p:spPr>
          <a:xfrm>
            <a:off x="73674" y="130252"/>
            <a:ext cx="82586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3.2.2.3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优先权调度算法（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Priority-Scheduling 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Lgorithm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0509181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牛刀小试"/>
          <p:cNvSpPr/>
          <p:nvPr/>
        </p:nvSpPr>
        <p:spPr>
          <a:xfrm>
            <a:off x="1176648" y="914221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959" name="优先权分为两种，分别是______优先权和______优先权。"/>
          <p:cNvSpPr/>
          <p:nvPr/>
        </p:nvSpPr>
        <p:spPr>
          <a:xfrm>
            <a:off x="1702594" y="6282855"/>
            <a:ext cx="2097881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优先权分为两种，分别是______优先权和______优先权。</a:t>
            </a:r>
          </a:p>
        </p:txBody>
      </p:sp>
      <p:sp>
        <p:nvSpPr>
          <p:cNvPr id="960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961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962" name="静态"/>
          <p:cNvSpPr/>
          <p:nvPr/>
        </p:nvSpPr>
        <p:spPr>
          <a:xfrm>
            <a:off x="8126442" y="6282855"/>
            <a:ext cx="344884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静态</a:t>
            </a:r>
          </a:p>
        </p:txBody>
      </p:sp>
      <p:sp>
        <p:nvSpPr>
          <p:cNvPr id="963" name="动态"/>
          <p:cNvSpPr/>
          <p:nvPr/>
        </p:nvSpPr>
        <p:spPr>
          <a:xfrm>
            <a:off x="12833925" y="6282855"/>
            <a:ext cx="3448844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动态</a:t>
            </a:r>
          </a:p>
        </p:txBody>
      </p:sp>
      <p:sp>
        <p:nvSpPr>
          <p:cNvPr id="8" name="3.2.2.3 优先权调度算法"/>
          <p:cNvSpPr/>
          <p:nvPr/>
        </p:nvSpPr>
        <p:spPr>
          <a:xfrm>
            <a:off x="73674" y="130252"/>
            <a:ext cx="82586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3.2.2.3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优先权调度算法（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Priority-Scheduling 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Lgorithm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868631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968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969" name="优先权调度算法"/>
          <p:cNvSpPr/>
          <p:nvPr/>
        </p:nvSpPr>
        <p:spPr>
          <a:xfrm>
            <a:off x="644856" y="679064"/>
            <a:ext cx="549461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优先权调度算法</a:t>
            </a:r>
          </a:p>
        </p:txBody>
      </p:sp>
      <p:sp>
        <p:nvSpPr>
          <p:cNvPr id="970" name="含义"/>
          <p:cNvSpPr/>
          <p:nvPr/>
        </p:nvSpPr>
        <p:spPr>
          <a:xfrm>
            <a:off x="761163" y="2545631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含义</a:t>
            </a:r>
          </a:p>
        </p:txBody>
      </p:sp>
      <p:sp>
        <p:nvSpPr>
          <p:cNvPr id="971" name="该算法中，系统将CPU分配给就绪队列中优先权最高的进程"/>
          <p:cNvSpPr/>
          <p:nvPr/>
        </p:nvSpPr>
        <p:spPr>
          <a:xfrm>
            <a:off x="3251656" y="2545631"/>
            <a:ext cx="1665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该算法中，系统将CPU分配给就绪队列中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优先权最高的进程</a:t>
            </a:r>
          </a:p>
        </p:txBody>
      </p:sp>
      <p:sp>
        <p:nvSpPr>
          <p:cNvPr id="972" name="存在的问题"/>
          <p:cNvSpPr/>
          <p:nvPr/>
        </p:nvSpPr>
        <p:spPr>
          <a:xfrm>
            <a:off x="801101" y="5599050"/>
            <a:ext cx="328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存在的问题</a:t>
            </a:r>
          </a:p>
        </p:txBody>
      </p:sp>
      <p:sp>
        <p:nvSpPr>
          <p:cNvPr id="973" name="无穷阻塞"/>
          <p:cNvSpPr/>
          <p:nvPr/>
        </p:nvSpPr>
        <p:spPr>
          <a:xfrm>
            <a:off x="5317377" y="5599050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无穷阻塞</a:t>
            </a:r>
          </a:p>
        </p:txBody>
      </p:sp>
      <p:sp>
        <p:nvSpPr>
          <p:cNvPr id="974" name="饥饿问题"/>
          <p:cNvSpPr/>
          <p:nvPr/>
        </p:nvSpPr>
        <p:spPr>
          <a:xfrm>
            <a:off x="8625267" y="5599050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饥饿问题</a:t>
            </a:r>
          </a:p>
        </p:txBody>
      </p:sp>
      <p:pic>
        <p:nvPicPr>
          <p:cNvPr id="976" name="屏幕快照 2019-03-05 下午6.25.57.png" descr="屏幕快照 2019-03-05 下午6.25.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93620" y="623668"/>
            <a:ext cx="3200401" cy="195580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3.2.2.3 优先权调度算法"/>
          <p:cNvSpPr/>
          <p:nvPr/>
        </p:nvSpPr>
        <p:spPr>
          <a:xfrm>
            <a:off x="73674" y="130252"/>
            <a:ext cx="82586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3.2.2.3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优先权调度算法（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Priority-Scheduling 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Lgorithm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5266378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981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982" name="优先权调度算法"/>
          <p:cNvSpPr/>
          <p:nvPr/>
        </p:nvSpPr>
        <p:spPr>
          <a:xfrm>
            <a:off x="644856" y="679064"/>
            <a:ext cx="549461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优先权调度算法</a:t>
            </a:r>
          </a:p>
        </p:txBody>
      </p:sp>
      <p:sp>
        <p:nvSpPr>
          <p:cNvPr id="983" name="含义"/>
          <p:cNvSpPr/>
          <p:nvPr/>
        </p:nvSpPr>
        <p:spPr>
          <a:xfrm>
            <a:off x="761163" y="2545631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含义</a:t>
            </a:r>
          </a:p>
        </p:txBody>
      </p:sp>
      <p:sp>
        <p:nvSpPr>
          <p:cNvPr id="984" name="该算法中，系统将CPU分配给就绪队列中优先权最高的进程"/>
          <p:cNvSpPr/>
          <p:nvPr/>
        </p:nvSpPr>
        <p:spPr>
          <a:xfrm>
            <a:off x="3251656" y="2545631"/>
            <a:ext cx="1665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该算法中，系统将CPU分配给就绪队列中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优先权最高的进程</a:t>
            </a:r>
          </a:p>
        </p:txBody>
      </p:sp>
      <p:sp>
        <p:nvSpPr>
          <p:cNvPr id="985" name="存在的问题"/>
          <p:cNvSpPr/>
          <p:nvPr/>
        </p:nvSpPr>
        <p:spPr>
          <a:xfrm>
            <a:off x="801101" y="5599050"/>
            <a:ext cx="328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存在的问题</a:t>
            </a:r>
          </a:p>
        </p:txBody>
      </p:sp>
      <p:sp>
        <p:nvSpPr>
          <p:cNvPr id="986" name="无穷阻塞"/>
          <p:cNvSpPr/>
          <p:nvPr/>
        </p:nvSpPr>
        <p:spPr>
          <a:xfrm>
            <a:off x="5317377" y="5599050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无穷阻塞</a:t>
            </a:r>
          </a:p>
        </p:txBody>
      </p:sp>
      <p:sp>
        <p:nvSpPr>
          <p:cNvPr id="987" name="饥饿问题"/>
          <p:cNvSpPr/>
          <p:nvPr/>
        </p:nvSpPr>
        <p:spPr>
          <a:xfrm>
            <a:off x="8625267" y="5599050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饥饿问题</a:t>
            </a:r>
          </a:p>
        </p:txBody>
      </p:sp>
      <p:sp>
        <p:nvSpPr>
          <p:cNvPr id="988" name="解决的方案"/>
          <p:cNvSpPr/>
          <p:nvPr/>
        </p:nvSpPr>
        <p:spPr>
          <a:xfrm>
            <a:off x="801101" y="6769382"/>
            <a:ext cx="328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解决的方案</a:t>
            </a:r>
          </a:p>
        </p:txBody>
      </p:sp>
      <p:pic>
        <p:nvPicPr>
          <p:cNvPr id="990" name="屏幕快照 2019-03-05 下午6.25.57.png" descr="屏幕快照 2019-03-05 下午6.25.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93620" y="623668"/>
            <a:ext cx="3200401" cy="1955801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3.2.2.3 优先权调度算法"/>
          <p:cNvSpPr/>
          <p:nvPr/>
        </p:nvSpPr>
        <p:spPr>
          <a:xfrm>
            <a:off x="73674" y="130252"/>
            <a:ext cx="82586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3.2.2.3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优先权调度算法（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Priority-Scheduling 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Lgorithm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1147650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995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996" name="优先权调度算法"/>
          <p:cNvSpPr/>
          <p:nvPr/>
        </p:nvSpPr>
        <p:spPr>
          <a:xfrm>
            <a:off x="644856" y="679064"/>
            <a:ext cx="549461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优先权调度算法</a:t>
            </a:r>
          </a:p>
        </p:txBody>
      </p:sp>
      <p:sp>
        <p:nvSpPr>
          <p:cNvPr id="997" name="含义"/>
          <p:cNvSpPr/>
          <p:nvPr/>
        </p:nvSpPr>
        <p:spPr>
          <a:xfrm>
            <a:off x="761163" y="2545631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含义</a:t>
            </a:r>
          </a:p>
        </p:txBody>
      </p:sp>
      <p:sp>
        <p:nvSpPr>
          <p:cNvPr id="998" name="该算法中，系统将CPU分配给就绪队列中优先权最高的进程"/>
          <p:cNvSpPr/>
          <p:nvPr/>
        </p:nvSpPr>
        <p:spPr>
          <a:xfrm>
            <a:off x="3251656" y="2545631"/>
            <a:ext cx="1665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该算法中，系统将CPU分配给就绪队列中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优先权最高的进程</a:t>
            </a:r>
          </a:p>
        </p:txBody>
      </p:sp>
      <p:sp>
        <p:nvSpPr>
          <p:cNvPr id="999" name="存在的问题"/>
          <p:cNvSpPr/>
          <p:nvPr/>
        </p:nvSpPr>
        <p:spPr>
          <a:xfrm>
            <a:off x="801101" y="5599050"/>
            <a:ext cx="328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存在的问题</a:t>
            </a:r>
          </a:p>
        </p:txBody>
      </p:sp>
      <p:sp>
        <p:nvSpPr>
          <p:cNvPr id="1000" name="无穷阻塞"/>
          <p:cNvSpPr/>
          <p:nvPr/>
        </p:nvSpPr>
        <p:spPr>
          <a:xfrm>
            <a:off x="5317377" y="5599050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无穷阻塞</a:t>
            </a:r>
          </a:p>
        </p:txBody>
      </p:sp>
      <p:sp>
        <p:nvSpPr>
          <p:cNvPr id="1001" name="饥饿问题"/>
          <p:cNvSpPr/>
          <p:nvPr/>
        </p:nvSpPr>
        <p:spPr>
          <a:xfrm>
            <a:off x="8625267" y="5599050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饥饿问题</a:t>
            </a:r>
          </a:p>
        </p:txBody>
      </p:sp>
      <p:sp>
        <p:nvSpPr>
          <p:cNvPr id="1002" name="解决的方案"/>
          <p:cNvSpPr/>
          <p:nvPr/>
        </p:nvSpPr>
        <p:spPr>
          <a:xfrm>
            <a:off x="801101" y="6769382"/>
            <a:ext cx="328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解决的方案</a:t>
            </a:r>
          </a:p>
        </p:txBody>
      </p:sp>
      <p:sp>
        <p:nvSpPr>
          <p:cNvPr id="1003" name="增加等待时间很长的进程的优先权"/>
          <p:cNvSpPr/>
          <p:nvPr/>
        </p:nvSpPr>
        <p:spPr>
          <a:xfrm>
            <a:off x="5336343" y="6772392"/>
            <a:ext cx="963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增加等待时间很长的进程的优先权</a:t>
            </a:r>
          </a:p>
        </p:txBody>
      </p:sp>
      <p:sp>
        <p:nvSpPr>
          <p:cNvPr id="1004" name="老化技术"/>
          <p:cNvSpPr/>
          <p:nvPr/>
        </p:nvSpPr>
        <p:spPr>
          <a:xfrm>
            <a:off x="15750226" y="6769382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老化技术</a:t>
            </a:r>
          </a:p>
        </p:txBody>
      </p:sp>
      <p:pic>
        <p:nvPicPr>
          <p:cNvPr id="1006" name="屏幕快照 2019-03-05 下午6.25.57.png" descr="屏幕快照 2019-03-05 下午6.25.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93620" y="623668"/>
            <a:ext cx="3200401" cy="19558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3.2.2.3 优先权调度算法"/>
          <p:cNvSpPr/>
          <p:nvPr/>
        </p:nvSpPr>
        <p:spPr>
          <a:xfrm>
            <a:off x="73674" y="130252"/>
            <a:ext cx="82586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dirty="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3.2.2.3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优先权调度算法（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Priority-Scheduling 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Lgorithm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4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5075017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011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1012" name="进程调度算法"/>
          <p:cNvSpPr/>
          <p:nvPr/>
        </p:nvSpPr>
        <p:spPr>
          <a:xfrm>
            <a:off x="644856" y="679064"/>
            <a:ext cx="5128618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进程调度算法</a:t>
            </a:r>
          </a:p>
        </p:txBody>
      </p:sp>
      <p:sp>
        <p:nvSpPr>
          <p:cNvPr id="1013" name="先来先服务调度算法"/>
          <p:cNvSpPr/>
          <p:nvPr/>
        </p:nvSpPr>
        <p:spPr>
          <a:xfrm>
            <a:off x="1365202" y="2940122"/>
            <a:ext cx="56007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先来先服务调度算法</a:t>
            </a:r>
          </a:p>
        </p:txBody>
      </p:sp>
      <p:sp>
        <p:nvSpPr>
          <p:cNvPr id="1014" name="短进程优先调度算法"/>
          <p:cNvSpPr/>
          <p:nvPr/>
        </p:nvSpPr>
        <p:spPr>
          <a:xfrm>
            <a:off x="1365202" y="4319521"/>
            <a:ext cx="56007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短进程优先调度算法</a:t>
            </a:r>
          </a:p>
        </p:txBody>
      </p:sp>
      <p:sp>
        <p:nvSpPr>
          <p:cNvPr id="1015" name="优先权调度算法"/>
          <p:cNvSpPr/>
          <p:nvPr/>
        </p:nvSpPr>
        <p:spPr>
          <a:xfrm>
            <a:off x="1390650" y="5698920"/>
            <a:ext cx="438150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优先权调度算法</a:t>
            </a:r>
          </a:p>
        </p:txBody>
      </p:sp>
      <p:sp>
        <p:nvSpPr>
          <p:cNvPr id="1016" name="时间片轮转调度算法"/>
          <p:cNvSpPr/>
          <p:nvPr/>
        </p:nvSpPr>
        <p:spPr>
          <a:xfrm>
            <a:off x="1365202" y="7029522"/>
            <a:ext cx="56007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时间片轮转</a:t>
            </a:r>
            <a:r>
              <a:t>调度算法</a:t>
            </a:r>
          </a:p>
        </p:txBody>
      </p:sp>
      <p:sp>
        <p:nvSpPr>
          <p:cNvPr id="1017" name="多级队列调度算法"/>
          <p:cNvSpPr/>
          <p:nvPr/>
        </p:nvSpPr>
        <p:spPr>
          <a:xfrm>
            <a:off x="1365202" y="8360123"/>
            <a:ext cx="49911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多级队列</a:t>
            </a:r>
            <a:r>
              <a:t>调度算法</a:t>
            </a:r>
          </a:p>
        </p:txBody>
      </p:sp>
      <p:sp>
        <p:nvSpPr>
          <p:cNvPr id="1018" name="多级反馈队列调度算法"/>
          <p:cNvSpPr/>
          <p:nvPr/>
        </p:nvSpPr>
        <p:spPr>
          <a:xfrm>
            <a:off x="1365202" y="9836077"/>
            <a:ext cx="62103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多级反馈队列</a:t>
            </a:r>
            <a:r>
              <a:t>调度算法</a:t>
            </a:r>
          </a:p>
        </p:txBody>
      </p:sp>
      <p:sp>
        <p:nvSpPr>
          <p:cNvPr id="1019" name="3.2.2.4 时间片轮转调度算法"/>
          <p:cNvSpPr/>
          <p:nvPr/>
        </p:nvSpPr>
        <p:spPr>
          <a:xfrm>
            <a:off x="73674" y="99475"/>
            <a:ext cx="818653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3.2.2.4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时间片轮转调度算法（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Round-Robin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RR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8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1020" name="屏幕快照 2019-03-05 下午6.26.59.png" descr="屏幕快照 2019-03-05 下午6.26.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82685" y="812286"/>
            <a:ext cx="3200401" cy="1968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67715379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023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1024" name="时间片轮转调度算法RR"/>
          <p:cNvSpPr/>
          <p:nvPr/>
        </p:nvSpPr>
        <p:spPr>
          <a:xfrm>
            <a:off x="644856" y="679064"/>
            <a:ext cx="7412597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时间片轮转调度算法RR</a:t>
            </a:r>
          </a:p>
        </p:txBody>
      </p:sp>
      <p:sp>
        <p:nvSpPr>
          <p:cNvPr id="1025" name="含义"/>
          <p:cNvSpPr/>
          <p:nvPr/>
        </p:nvSpPr>
        <p:spPr>
          <a:xfrm>
            <a:off x="761163" y="2545631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含义</a:t>
            </a:r>
          </a:p>
        </p:txBody>
      </p:sp>
      <p:sp>
        <p:nvSpPr>
          <p:cNvPr id="1026" name="分时系统中广泛使用"/>
          <p:cNvSpPr/>
          <p:nvPr/>
        </p:nvSpPr>
        <p:spPr>
          <a:xfrm>
            <a:off x="15130188" y="818764"/>
            <a:ext cx="582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分时系统中广泛使用</a:t>
            </a:r>
          </a:p>
        </p:txBody>
      </p:sp>
      <p:sp>
        <p:nvSpPr>
          <p:cNvPr id="1027" name="Round-Robin"/>
          <p:cNvSpPr/>
          <p:nvPr/>
        </p:nvSpPr>
        <p:spPr>
          <a:xfrm>
            <a:off x="7601222" y="882264"/>
            <a:ext cx="796009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Round-Robin</a:t>
            </a:r>
          </a:p>
        </p:txBody>
      </p:sp>
      <p:graphicFrame>
        <p:nvGraphicFramePr>
          <p:cNvPr id="1028" name="表格"/>
          <p:cNvGraphicFramePr/>
          <p:nvPr/>
        </p:nvGraphicFramePr>
        <p:xfrm>
          <a:off x="6287730" y="5687545"/>
          <a:ext cx="17174138" cy="1813343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699074"/>
                <a:gridCol w="1699074"/>
                <a:gridCol w="1699074"/>
                <a:gridCol w="1699074"/>
                <a:gridCol w="1699074"/>
                <a:gridCol w="1699074"/>
                <a:gridCol w="1699074"/>
                <a:gridCol w="1699074"/>
                <a:gridCol w="1699074"/>
                <a:gridCol w="1882472"/>
              </a:tblGrid>
              <a:tr h="181334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1-100ms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101-
200ms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201-
300ms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301-
400ms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401-
500ms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501-
600ms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601-
700ms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701-
800ms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801-
900ms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901-
1000ms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254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  <p:sp>
        <p:nvSpPr>
          <p:cNvPr id="1029" name="p1"/>
          <p:cNvSpPr/>
          <p:nvPr/>
        </p:nvSpPr>
        <p:spPr>
          <a:xfrm>
            <a:off x="6649455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p1</a:t>
            </a:r>
          </a:p>
        </p:txBody>
      </p:sp>
      <p:sp>
        <p:nvSpPr>
          <p:cNvPr id="1030" name="p2"/>
          <p:cNvSpPr/>
          <p:nvPr/>
        </p:nvSpPr>
        <p:spPr>
          <a:xfrm>
            <a:off x="8303282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p2</a:t>
            </a:r>
          </a:p>
        </p:txBody>
      </p:sp>
      <p:sp>
        <p:nvSpPr>
          <p:cNvPr id="1031" name="p3"/>
          <p:cNvSpPr/>
          <p:nvPr/>
        </p:nvSpPr>
        <p:spPr>
          <a:xfrm>
            <a:off x="9957110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p3</a:t>
            </a:r>
          </a:p>
        </p:txBody>
      </p:sp>
      <p:sp>
        <p:nvSpPr>
          <p:cNvPr id="1032" name="p4"/>
          <p:cNvSpPr/>
          <p:nvPr/>
        </p:nvSpPr>
        <p:spPr>
          <a:xfrm>
            <a:off x="11789539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p4</a:t>
            </a:r>
          </a:p>
        </p:txBody>
      </p:sp>
      <p:sp>
        <p:nvSpPr>
          <p:cNvPr id="1033" name="p5"/>
          <p:cNvSpPr/>
          <p:nvPr/>
        </p:nvSpPr>
        <p:spPr>
          <a:xfrm>
            <a:off x="13443366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p5</a:t>
            </a:r>
          </a:p>
        </p:txBody>
      </p:sp>
      <p:sp>
        <p:nvSpPr>
          <p:cNvPr id="1034" name="p6"/>
          <p:cNvSpPr/>
          <p:nvPr/>
        </p:nvSpPr>
        <p:spPr>
          <a:xfrm>
            <a:off x="15097193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p6</a:t>
            </a:r>
          </a:p>
        </p:txBody>
      </p:sp>
      <p:sp>
        <p:nvSpPr>
          <p:cNvPr id="1035" name="p7"/>
          <p:cNvSpPr/>
          <p:nvPr/>
        </p:nvSpPr>
        <p:spPr>
          <a:xfrm>
            <a:off x="16751021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p7</a:t>
            </a:r>
          </a:p>
        </p:txBody>
      </p:sp>
      <p:sp>
        <p:nvSpPr>
          <p:cNvPr id="1036" name="p8"/>
          <p:cNvSpPr/>
          <p:nvPr/>
        </p:nvSpPr>
        <p:spPr>
          <a:xfrm>
            <a:off x="18404847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p8</a:t>
            </a:r>
          </a:p>
        </p:txBody>
      </p:sp>
      <p:sp>
        <p:nvSpPr>
          <p:cNvPr id="1037" name="p9"/>
          <p:cNvSpPr/>
          <p:nvPr/>
        </p:nvSpPr>
        <p:spPr>
          <a:xfrm>
            <a:off x="20058677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p9</a:t>
            </a:r>
          </a:p>
        </p:txBody>
      </p:sp>
      <p:sp>
        <p:nvSpPr>
          <p:cNvPr id="1038" name="p10"/>
          <p:cNvSpPr/>
          <p:nvPr/>
        </p:nvSpPr>
        <p:spPr>
          <a:xfrm>
            <a:off x="21535974" y="4492218"/>
            <a:ext cx="120840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p10</a:t>
            </a:r>
          </a:p>
        </p:txBody>
      </p:sp>
      <p:sp>
        <p:nvSpPr>
          <p:cNvPr id="1039" name="CPU的1s执行时间"/>
          <p:cNvSpPr/>
          <p:nvPr/>
        </p:nvSpPr>
        <p:spPr>
          <a:xfrm>
            <a:off x="617352" y="6098916"/>
            <a:ext cx="533630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CPU的1s执行时间</a:t>
            </a:r>
          </a:p>
        </p:txBody>
      </p:sp>
      <p:sp>
        <p:nvSpPr>
          <p:cNvPr id="1040" name="就绪队列"/>
          <p:cNvSpPr/>
          <p:nvPr/>
        </p:nvSpPr>
        <p:spPr>
          <a:xfrm>
            <a:off x="6386155" y="3214341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就绪队列</a:t>
            </a:r>
          </a:p>
        </p:txBody>
      </p:sp>
      <p:pic>
        <p:nvPicPr>
          <p:cNvPr id="1042" name="屏幕快照 2019-03-05 下午6.26.59.png" descr="屏幕快照 2019-03-05 下午6.26.5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128474" y="812286"/>
            <a:ext cx="2554613" cy="157129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3.2.2.4 时间片轮转调度算法"/>
          <p:cNvSpPr/>
          <p:nvPr/>
        </p:nvSpPr>
        <p:spPr>
          <a:xfrm>
            <a:off x="73674" y="99475"/>
            <a:ext cx="818653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3.2.2.4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时间片轮转调度算法（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Round-Robin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RR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8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199909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69" name="1 进程调度的功能与时机"/>
          <p:cNvSpPr/>
          <p:nvPr/>
        </p:nvSpPr>
        <p:spPr>
          <a:xfrm>
            <a:off x="9349067" y="3617302"/>
            <a:ext cx="89370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1 进程调度的功能与时机</a:t>
            </a:r>
          </a:p>
        </p:txBody>
      </p:sp>
      <p:sp>
        <p:nvSpPr>
          <p:cNvPr id="70" name="2 进程调度算法"/>
          <p:cNvSpPr/>
          <p:nvPr/>
        </p:nvSpPr>
        <p:spPr>
          <a:xfrm>
            <a:off x="9349067" y="4680348"/>
            <a:ext cx="56858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2 进程调度算法</a:t>
            </a:r>
          </a:p>
        </p:txBody>
      </p:sp>
      <p:sp>
        <p:nvSpPr>
          <p:cNvPr id="71" name="3 实时系统中的调度"/>
          <p:cNvSpPr/>
          <p:nvPr/>
        </p:nvSpPr>
        <p:spPr>
          <a:xfrm>
            <a:off x="9349067" y="5743394"/>
            <a:ext cx="73114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3 实时系统中的调度</a:t>
            </a:r>
          </a:p>
        </p:txBody>
      </p:sp>
      <p:sp>
        <p:nvSpPr>
          <p:cNvPr id="72" name="4 进程切换"/>
          <p:cNvSpPr/>
          <p:nvPr/>
        </p:nvSpPr>
        <p:spPr>
          <a:xfrm>
            <a:off x="9349067" y="6806440"/>
            <a:ext cx="40602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4 进程切换</a:t>
            </a:r>
          </a:p>
        </p:txBody>
      </p:sp>
      <p:sp>
        <p:nvSpPr>
          <p:cNvPr id="73" name="5 多处理器调度"/>
          <p:cNvSpPr/>
          <p:nvPr/>
        </p:nvSpPr>
        <p:spPr>
          <a:xfrm>
            <a:off x="9349067" y="7869486"/>
            <a:ext cx="56858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5 多处理器调度</a:t>
            </a:r>
          </a:p>
        </p:txBody>
      </p:sp>
      <p:sp>
        <p:nvSpPr>
          <p:cNvPr id="74" name="6 死锁"/>
          <p:cNvSpPr/>
          <p:nvPr/>
        </p:nvSpPr>
        <p:spPr>
          <a:xfrm>
            <a:off x="9349067" y="8932532"/>
            <a:ext cx="24346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6 死锁</a:t>
            </a:r>
          </a:p>
        </p:txBody>
      </p:sp>
      <p:sp>
        <p:nvSpPr>
          <p:cNvPr id="75" name="章节内容"/>
          <p:cNvSpPr/>
          <p:nvPr/>
        </p:nvSpPr>
        <p:spPr>
          <a:xfrm>
            <a:off x="1239618" y="1211576"/>
            <a:ext cx="336550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章节内容</a:t>
            </a:r>
          </a:p>
        </p:txBody>
      </p:sp>
    </p:spTree>
    <p:extLst>
      <p:ext uri="{BB962C8B-B14F-4D97-AF65-F5344CB8AC3E}">
        <p14:creationId xmlns:p14="http://schemas.microsoft.com/office/powerpoint/2010/main" val="1791278470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047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1048" name="时间片轮转调度算法RR"/>
          <p:cNvSpPr/>
          <p:nvPr/>
        </p:nvSpPr>
        <p:spPr>
          <a:xfrm>
            <a:off x="644856" y="679064"/>
            <a:ext cx="7412597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时间片轮转调度算法RR</a:t>
            </a:r>
          </a:p>
        </p:txBody>
      </p:sp>
      <p:sp>
        <p:nvSpPr>
          <p:cNvPr id="1049" name="含义"/>
          <p:cNvSpPr/>
          <p:nvPr/>
        </p:nvSpPr>
        <p:spPr>
          <a:xfrm>
            <a:off x="761163" y="2545631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含义</a:t>
            </a:r>
          </a:p>
        </p:txBody>
      </p:sp>
      <p:sp>
        <p:nvSpPr>
          <p:cNvPr id="1050" name="分时系统中广泛使用"/>
          <p:cNvSpPr/>
          <p:nvPr/>
        </p:nvSpPr>
        <p:spPr>
          <a:xfrm>
            <a:off x="15130188" y="818764"/>
            <a:ext cx="582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分时系统中广泛使用</a:t>
            </a:r>
          </a:p>
        </p:txBody>
      </p:sp>
      <p:sp>
        <p:nvSpPr>
          <p:cNvPr id="1051" name="Round-Robin"/>
          <p:cNvSpPr/>
          <p:nvPr/>
        </p:nvSpPr>
        <p:spPr>
          <a:xfrm>
            <a:off x="7601222" y="882264"/>
            <a:ext cx="796009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Round-Robin</a:t>
            </a:r>
          </a:p>
        </p:txBody>
      </p:sp>
      <p:graphicFrame>
        <p:nvGraphicFramePr>
          <p:cNvPr id="1052" name="表格"/>
          <p:cNvGraphicFramePr/>
          <p:nvPr/>
        </p:nvGraphicFramePr>
        <p:xfrm>
          <a:off x="6287730" y="5687545"/>
          <a:ext cx="17174138" cy="1813343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699074"/>
                <a:gridCol w="1699074"/>
                <a:gridCol w="1699074"/>
                <a:gridCol w="1699074"/>
                <a:gridCol w="1699074"/>
                <a:gridCol w="1699074"/>
                <a:gridCol w="1699074"/>
                <a:gridCol w="1699074"/>
                <a:gridCol w="1699074"/>
                <a:gridCol w="1882472"/>
              </a:tblGrid>
              <a:tr h="181334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1-100ms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101-
200ms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201-
300ms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301-
400ms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401-
500ms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501-
600ms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601-
700ms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701-
800ms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801-
900ms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901-
1000ms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254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  <p:sp>
        <p:nvSpPr>
          <p:cNvPr id="1053" name="p1"/>
          <p:cNvSpPr/>
          <p:nvPr/>
        </p:nvSpPr>
        <p:spPr>
          <a:xfrm>
            <a:off x="6649455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p1</a:t>
            </a:r>
          </a:p>
        </p:txBody>
      </p:sp>
      <p:sp>
        <p:nvSpPr>
          <p:cNvPr id="1054" name="p2"/>
          <p:cNvSpPr/>
          <p:nvPr/>
        </p:nvSpPr>
        <p:spPr>
          <a:xfrm>
            <a:off x="8303282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p2</a:t>
            </a:r>
          </a:p>
        </p:txBody>
      </p:sp>
      <p:sp>
        <p:nvSpPr>
          <p:cNvPr id="1055" name="p3"/>
          <p:cNvSpPr/>
          <p:nvPr/>
        </p:nvSpPr>
        <p:spPr>
          <a:xfrm>
            <a:off x="9957110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p3</a:t>
            </a:r>
          </a:p>
        </p:txBody>
      </p:sp>
      <p:sp>
        <p:nvSpPr>
          <p:cNvPr id="1056" name="p4"/>
          <p:cNvSpPr/>
          <p:nvPr/>
        </p:nvSpPr>
        <p:spPr>
          <a:xfrm>
            <a:off x="11789539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p4</a:t>
            </a:r>
          </a:p>
        </p:txBody>
      </p:sp>
      <p:sp>
        <p:nvSpPr>
          <p:cNvPr id="1057" name="p5"/>
          <p:cNvSpPr/>
          <p:nvPr/>
        </p:nvSpPr>
        <p:spPr>
          <a:xfrm>
            <a:off x="13443366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p5</a:t>
            </a:r>
          </a:p>
        </p:txBody>
      </p:sp>
      <p:sp>
        <p:nvSpPr>
          <p:cNvPr id="1058" name="p6"/>
          <p:cNvSpPr/>
          <p:nvPr/>
        </p:nvSpPr>
        <p:spPr>
          <a:xfrm>
            <a:off x="15097193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p6</a:t>
            </a:r>
          </a:p>
        </p:txBody>
      </p:sp>
      <p:sp>
        <p:nvSpPr>
          <p:cNvPr id="1059" name="p7"/>
          <p:cNvSpPr/>
          <p:nvPr/>
        </p:nvSpPr>
        <p:spPr>
          <a:xfrm>
            <a:off x="16751021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p7</a:t>
            </a:r>
          </a:p>
        </p:txBody>
      </p:sp>
      <p:sp>
        <p:nvSpPr>
          <p:cNvPr id="1060" name="p8"/>
          <p:cNvSpPr/>
          <p:nvPr/>
        </p:nvSpPr>
        <p:spPr>
          <a:xfrm>
            <a:off x="18404847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p8</a:t>
            </a:r>
          </a:p>
        </p:txBody>
      </p:sp>
      <p:sp>
        <p:nvSpPr>
          <p:cNvPr id="1061" name="p9"/>
          <p:cNvSpPr/>
          <p:nvPr/>
        </p:nvSpPr>
        <p:spPr>
          <a:xfrm>
            <a:off x="20058677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p9</a:t>
            </a:r>
          </a:p>
        </p:txBody>
      </p:sp>
      <p:sp>
        <p:nvSpPr>
          <p:cNvPr id="1062" name="p10"/>
          <p:cNvSpPr/>
          <p:nvPr/>
        </p:nvSpPr>
        <p:spPr>
          <a:xfrm>
            <a:off x="21535974" y="4492218"/>
            <a:ext cx="120840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p10</a:t>
            </a:r>
          </a:p>
        </p:txBody>
      </p:sp>
      <p:sp>
        <p:nvSpPr>
          <p:cNvPr id="1063" name="CPU的1s执行时间"/>
          <p:cNvSpPr/>
          <p:nvPr/>
        </p:nvSpPr>
        <p:spPr>
          <a:xfrm>
            <a:off x="617352" y="6098916"/>
            <a:ext cx="533630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CPU的1s执行时间</a:t>
            </a:r>
          </a:p>
        </p:txBody>
      </p:sp>
      <p:sp>
        <p:nvSpPr>
          <p:cNvPr id="1064" name="就绪队列"/>
          <p:cNvSpPr/>
          <p:nvPr/>
        </p:nvSpPr>
        <p:spPr>
          <a:xfrm>
            <a:off x="6386155" y="3214341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就绪队列</a:t>
            </a:r>
          </a:p>
        </p:txBody>
      </p:sp>
      <p:sp>
        <p:nvSpPr>
          <p:cNvPr id="1065" name="时间片大小"/>
          <p:cNvSpPr/>
          <p:nvPr/>
        </p:nvSpPr>
        <p:spPr>
          <a:xfrm>
            <a:off x="724760" y="9652202"/>
            <a:ext cx="328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时间片大小</a:t>
            </a:r>
          </a:p>
        </p:txBody>
      </p:sp>
      <p:pic>
        <p:nvPicPr>
          <p:cNvPr id="1067" name="屏幕快照 2019-03-05 下午6.26.59.png" descr="屏幕快照 2019-03-05 下午6.26.5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128474" y="812286"/>
            <a:ext cx="2554613" cy="1571290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3.2.2.4 时间片轮转调度算法"/>
          <p:cNvSpPr/>
          <p:nvPr/>
        </p:nvSpPr>
        <p:spPr>
          <a:xfrm>
            <a:off x="73674" y="99475"/>
            <a:ext cx="818653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3.2.2.4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时间片轮转调度算法（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Round-Robin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RR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8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983652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072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1073" name="时间片轮转调度算法RR"/>
          <p:cNvSpPr/>
          <p:nvPr/>
        </p:nvSpPr>
        <p:spPr>
          <a:xfrm>
            <a:off x="644856" y="679064"/>
            <a:ext cx="7412597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时间片轮转调度算法RR</a:t>
            </a:r>
          </a:p>
        </p:txBody>
      </p:sp>
      <p:sp>
        <p:nvSpPr>
          <p:cNvPr id="1074" name="含义"/>
          <p:cNvSpPr/>
          <p:nvPr/>
        </p:nvSpPr>
        <p:spPr>
          <a:xfrm>
            <a:off x="761163" y="2545631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含义</a:t>
            </a:r>
          </a:p>
        </p:txBody>
      </p:sp>
      <p:sp>
        <p:nvSpPr>
          <p:cNvPr id="1075" name="分时系统中广泛使用"/>
          <p:cNvSpPr/>
          <p:nvPr/>
        </p:nvSpPr>
        <p:spPr>
          <a:xfrm>
            <a:off x="15130188" y="818764"/>
            <a:ext cx="582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分时系统中广泛使用</a:t>
            </a:r>
          </a:p>
        </p:txBody>
      </p:sp>
      <p:sp>
        <p:nvSpPr>
          <p:cNvPr id="1076" name="Round-Robin"/>
          <p:cNvSpPr/>
          <p:nvPr/>
        </p:nvSpPr>
        <p:spPr>
          <a:xfrm>
            <a:off x="7601222" y="882264"/>
            <a:ext cx="796009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Round-Robin</a:t>
            </a:r>
          </a:p>
        </p:txBody>
      </p:sp>
      <p:graphicFrame>
        <p:nvGraphicFramePr>
          <p:cNvPr id="1077" name="表格"/>
          <p:cNvGraphicFramePr/>
          <p:nvPr/>
        </p:nvGraphicFramePr>
        <p:xfrm>
          <a:off x="6287730" y="5687545"/>
          <a:ext cx="17174138" cy="1813343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699074"/>
                <a:gridCol w="1699074"/>
                <a:gridCol w="1699074"/>
                <a:gridCol w="1699074"/>
                <a:gridCol w="1699074"/>
                <a:gridCol w="1699074"/>
                <a:gridCol w="1699074"/>
                <a:gridCol w="1699074"/>
                <a:gridCol w="1699074"/>
                <a:gridCol w="1882472"/>
              </a:tblGrid>
              <a:tr h="181334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1-100ms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101-
200ms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201-
300ms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301-
400ms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401-
500ms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501-
600ms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601-
700ms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701-
800ms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801-
900ms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901-
1000ms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254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  <p:sp>
        <p:nvSpPr>
          <p:cNvPr id="1078" name="p1"/>
          <p:cNvSpPr/>
          <p:nvPr/>
        </p:nvSpPr>
        <p:spPr>
          <a:xfrm>
            <a:off x="6649455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p1</a:t>
            </a:r>
          </a:p>
        </p:txBody>
      </p:sp>
      <p:sp>
        <p:nvSpPr>
          <p:cNvPr id="1079" name="p2"/>
          <p:cNvSpPr/>
          <p:nvPr/>
        </p:nvSpPr>
        <p:spPr>
          <a:xfrm>
            <a:off x="8303282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p2</a:t>
            </a:r>
          </a:p>
        </p:txBody>
      </p:sp>
      <p:sp>
        <p:nvSpPr>
          <p:cNvPr id="1080" name="p3"/>
          <p:cNvSpPr/>
          <p:nvPr/>
        </p:nvSpPr>
        <p:spPr>
          <a:xfrm>
            <a:off x="9957110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p3</a:t>
            </a:r>
          </a:p>
        </p:txBody>
      </p:sp>
      <p:sp>
        <p:nvSpPr>
          <p:cNvPr id="1081" name="p4"/>
          <p:cNvSpPr/>
          <p:nvPr/>
        </p:nvSpPr>
        <p:spPr>
          <a:xfrm>
            <a:off x="11789539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p4</a:t>
            </a:r>
          </a:p>
        </p:txBody>
      </p:sp>
      <p:sp>
        <p:nvSpPr>
          <p:cNvPr id="1082" name="p5"/>
          <p:cNvSpPr/>
          <p:nvPr/>
        </p:nvSpPr>
        <p:spPr>
          <a:xfrm>
            <a:off x="13443366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p5</a:t>
            </a:r>
          </a:p>
        </p:txBody>
      </p:sp>
      <p:sp>
        <p:nvSpPr>
          <p:cNvPr id="1083" name="p6"/>
          <p:cNvSpPr/>
          <p:nvPr/>
        </p:nvSpPr>
        <p:spPr>
          <a:xfrm>
            <a:off x="15097193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p6</a:t>
            </a:r>
          </a:p>
        </p:txBody>
      </p:sp>
      <p:sp>
        <p:nvSpPr>
          <p:cNvPr id="1084" name="p7"/>
          <p:cNvSpPr/>
          <p:nvPr/>
        </p:nvSpPr>
        <p:spPr>
          <a:xfrm>
            <a:off x="16751021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p7</a:t>
            </a:r>
          </a:p>
        </p:txBody>
      </p:sp>
      <p:sp>
        <p:nvSpPr>
          <p:cNvPr id="1085" name="p8"/>
          <p:cNvSpPr/>
          <p:nvPr/>
        </p:nvSpPr>
        <p:spPr>
          <a:xfrm>
            <a:off x="18404847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p8</a:t>
            </a:r>
          </a:p>
        </p:txBody>
      </p:sp>
      <p:sp>
        <p:nvSpPr>
          <p:cNvPr id="1086" name="p9"/>
          <p:cNvSpPr/>
          <p:nvPr/>
        </p:nvSpPr>
        <p:spPr>
          <a:xfrm>
            <a:off x="20058677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p9</a:t>
            </a:r>
          </a:p>
        </p:txBody>
      </p:sp>
      <p:sp>
        <p:nvSpPr>
          <p:cNvPr id="1087" name="p10"/>
          <p:cNvSpPr/>
          <p:nvPr/>
        </p:nvSpPr>
        <p:spPr>
          <a:xfrm>
            <a:off x="21535974" y="4492218"/>
            <a:ext cx="120840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p10</a:t>
            </a:r>
          </a:p>
        </p:txBody>
      </p:sp>
      <p:sp>
        <p:nvSpPr>
          <p:cNvPr id="1088" name="CPU的1s执行时间"/>
          <p:cNvSpPr/>
          <p:nvPr/>
        </p:nvSpPr>
        <p:spPr>
          <a:xfrm>
            <a:off x="617352" y="6098916"/>
            <a:ext cx="533630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CPU的1s执行时间</a:t>
            </a:r>
          </a:p>
        </p:txBody>
      </p:sp>
      <p:sp>
        <p:nvSpPr>
          <p:cNvPr id="1089" name="就绪队列"/>
          <p:cNvSpPr/>
          <p:nvPr/>
        </p:nvSpPr>
        <p:spPr>
          <a:xfrm>
            <a:off x="6386155" y="3214341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就绪队列</a:t>
            </a:r>
          </a:p>
        </p:txBody>
      </p:sp>
      <p:sp>
        <p:nvSpPr>
          <p:cNvPr id="1090" name="时间片大小"/>
          <p:cNvSpPr/>
          <p:nvPr/>
        </p:nvSpPr>
        <p:spPr>
          <a:xfrm>
            <a:off x="724760" y="9652202"/>
            <a:ext cx="328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时间片大小</a:t>
            </a:r>
          </a:p>
        </p:txBody>
      </p:sp>
      <p:sp>
        <p:nvSpPr>
          <p:cNvPr id="1091" name="10-100ms"/>
          <p:cNvSpPr/>
          <p:nvPr/>
        </p:nvSpPr>
        <p:spPr>
          <a:xfrm>
            <a:off x="4910608" y="9715702"/>
            <a:ext cx="300931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10-100ms</a:t>
            </a:r>
          </a:p>
        </p:txBody>
      </p:sp>
      <p:pic>
        <p:nvPicPr>
          <p:cNvPr id="1093" name="屏幕快照 2019-03-05 下午6.26.59.png" descr="屏幕快照 2019-03-05 下午6.26.5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128474" y="812286"/>
            <a:ext cx="2554613" cy="1571290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3.2.2.4 时间片轮转调度算法"/>
          <p:cNvSpPr/>
          <p:nvPr/>
        </p:nvSpPr>
        <p:spPr>
          <a:xfrm>
            <a:off x="73674" y="99475"/>
            <a:ext cx="818653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3.2.2.4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时间片轮转调度算法（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Round-Robin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RR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8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2081000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098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1099" name="时间片轮转调度算法RR"/>
          <p:cNvSpPr/>
          <p:nvPr/>
        </p:nvSpPr>
        <p:spPr>
          <a:xfrm>
            <a:off x="644856" y="679064"/>
            <a:ext cx="7412597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时间片轮转调度算法RR</a:t>
            </a:r>
          </a:p>
        </p:txBody>
      </p:sp>
      <p:sp>
        <p:nvSpPr>
          <p:cNvPr id="1100" name="含义"/>
          <p:cNvSpPr/>
          <p:nvPr/>
        </p:nvSpPr>
        <p:spPr>
          <a:xfrm>
            <a:off x="761163" y="2545631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含义</a:t>
            </a:r>
          </a:p>
        </p:txBody>
      </p:sp>
      <p:sp>
        <p:nvSpPr>
          <p:cNvPr id="1101" name="分时系统中广泛使用"/>
          <p:cNvSpPr/>
          <p:nvPr/>
        </p:nvSpPr>
        <p:spPr>
          <a:xfrm>
            <a:off x="15130188" y="818764"/>
            <a:ext cx="582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分时系统中广泛使用</a:t>
            </a:r>
          </a:p>
        </p:txBody>
      </p:sp>
      <p:sp>
        <p:nvSpPr>
          <p:cNvPr id="1102" name="Round-Robin"/>
          <p:cNvSpPr/>
          <p:nvPr/>
        </p:nvSpPr>
        <p:spPr>
          <a:xfrm>
            <a:off x="7601222" y="882264"/>
            <a:ext cx="796009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Round-Robin</a:t>
            </a:r>
          </a:p>
        </p:txBody>
      </p:sp>
      <p:graphicFrame>
        <p:nvGraphicFramePr>
          <p:cNvPr id="1103" name="表格"/>
          <p:cNvGraphicFramePr/>
          <p:nvPr/>
        </p:nvGraphicFramePr>
        <p:xfrm>
          <a:off x="6287730" y="5687545"/>
          <a:ext cx="17174138" cy="1813343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699074"/>
                <a:gridCol w="1699074"/>
                <a:gridCol w="1699074"/>
                <a:gridCol w="1699074"/>
                <a:gridCol w="1699074"/>
                <a:gridCol w="1699074"/>
                <a:gridCol w="1699074"/>
                <a:gridCol w="1699074"/>
                <a:gridCol w="1699074"/>
                <a:gridCol w="1882472"/>
              </a:tblGrid>
              <a:tr h="181334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1-100ms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101-
200ms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201-
300ms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301-
400ms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401-
500ms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501-
600ms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601-
700ms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701-
800ms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801-
900ms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889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901-
1000ms</a:t>
                      </a:r>
                    </a:p>
                  </a:txBody>
                  <a:tcPr marL="50800" marR="50800" marT="50800" marB="50800" anchor="ctr" horzOverflow="overflow">
                    <a:lnL w="88900">
                      <a:solidFill>
                        <a:srgbClr val="3797C6"/>
                      </a:solidFill>
                      <a:miter lim="400000"/>
                    </a:lnL>
                    <a:lnR w="25400">
                      <a:solidFill>
                        <a:srgbClr val="3797C6"/>
                      </a:solidFill>
                      <a:miter lim="400000"/>
                    </a:lnR>
                    <a:lnT w="88900">
                      <a:solidFill>
                        <a:srgbClr val="3797C6"/>
                      </a:solidFill>
                      <a:miter lim="400000"/>
                    </a:lnT>
                    <a:lnB w="88900">
                      <a:solidFill>
                        <a:srgbClr val="3797C6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  <p:sp>
        <p:nvSpPr>
          <p:cNvPr id="1104" name="p1"/>
          <p:cNvSpPr/>
          <p:nvPr/>
        </p:nvSpPr>
        <p:spPr>
          <a:xfrm>
            <a:off x="6649455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p1</a:t>
            </a:r>
          </a:p>
        </p:txBody>
      </p:sp>
      <p:sp>
        <p:nvSpPr>
          <p:cNvPr id="1105" name="p2"/>
          <p:cNvSpPr/>
          <p:nvPr/>
        </p:nvSpPr>
        <p:spPr>
          <a:xfrm>
            <a:off x="8303282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p2</a:t>
            </a:r>
          </a:p>
        </p:txBody>
      </p:sp>
      <p:sp>
        <p:nvSpPr>
          <p:cNvPr id="1106" name="p3"/>
          <p:cNvSpPr/>
          <p:nvPr/>
        </p:nvSpPr>
        <p:spPr>
          <a:xfrm>
            <a:off x="9957110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p3</a:t>
            </a:r>
          </a:p>
        </p:txBody>
      </p:sp>
      <p:sp>
        <p:nvSpPr>
          <p:cNvPr id="1107" name="p4"/>
          <p:cNvSpPr/>
          <p:nvPr/>
        </p:nvSpPr>
        <p:spPr>
          <a:xfrm>
            <a:off x="11789539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p4</a:t>
            </a:r>
          </a:p>
        </p:txBody>
      </p:sp>
      <p:sp>
        <p:nvSpPr>
          <p:cNvPr id="1108" name="p5"/>
          <p:cNvSpPr/>
          <p:nvPr/>
        </p:nvSpPr>
        <p:spPr>
          <a:xfrm>
            <a:off x="13443366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p5</a:t>
            </a:r>
          </a:p>
        </p:txBody>
      </p:sp>
      <p:sp>
        <p:nvSpPr>
          <p:cNvPr id="1109" name="p6"/>
          <p:cNvSpPr/>
          <p:nvPr/>
        </p:nvSpPr>
        <p:spPr>
          <a:xfrm>
            <a:off x="15097193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p6</a:t>
            </a:r>
          </a:p>
        </p:txBody>
      </p:sp>
      <p:sp>
        <p:nvSpPr>
          <p:cNvPr id="1110" name="p7"/>
          <p:cNvSpPr/>
          <p:nvPr/>
        </p:nvSpPr>
        <p:spPr>
          <a:xfrm>
            <a:off x="16751021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p7</a:t>
            </a:r>
          </a:p>
        </p:txBody>
      </p:sp>
      <p:sp>
        <p:nvSpPr>
          <p:cNvPr id="1111" name="p8"/>
          <p:cNvSpPr/>
          <p:nvPr/>
        </p:nvSpPr>
        <p:spPr>
          <a:xfrm>
            <a:off x="18404847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p8</a:t>
            </a:r>
          </a:p>
        </p:txBody>
      </p:sp>
      <p:sp>
        <p:nvSpPr>
          <p:cNvPr id="1112" name="p9"/>
          <p:cNvSpPr/>
          <p:nvPr/>
        </p:nvSpPr>
        <p:spPr>
          <a:xfrm>
            <a:off x="20058677" y="4492218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p9</a:t>
            </a:r>
          </a:p>
        </p:txBody>
      </p:sp>
      <p:sp>
        <p:nvSpPr>
          <p:cNvPr id="1113" name="p10"/>
          <p:cNvSpPr/>
          <p:nvPr/>
        </p:nvSpPr>
        <p:spPr>
          <a:xfrm>
            <a:off x="21535974" y="4492218"/>
            <a:ext cx="120840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p10</a:t>
            </a:r>
          </a:p>
        </p:txBody>
      </p:sp>
      <p:sp>
        <p:nvSpPr>
          <p:cNvPr id="1114" name="CPU的1s执行时间"/>
          <p:cNvSpPr/>
          <p:nvPr/>
        </p:nvSpPr>
        <p:spPr>
          <a:xfrm>
            <a:off x="617352" y="6098916"/>
            <a:ext cx="533630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CPU的1s执行时间</a:t>
            </a:r>
          </a:p>
        </p:txBody>
      </p:sp>
      <p:sp>
        <p:nvSpPr>
          <p:cNvPr id="1115" name="就绪队列"/>
          <p:cNvSpPr/>
          <p:nvPr/>
        </p:nvSpPr>
        <p:spPr>
          <a:xfrm>
            <a:off x="6386155" y="3214341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就绪队列</a:t>
            </a:r>
          </a:p>
        </p:txBody>
      </p:sp>
      <p:sp>
        <p:nvSpPr>
          <p:cNvPr id="1116" name="时间片大小"/>
          <p:cNvSpPr/>
          <p:nvPr/>
        </p:nvSpPr>
        <p:spPr>
          <a:xfrm>
            <a:off x="724760" y="9652202"/>
            <a:ext cx="328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时间片大小</a:t>
            </a:r>
          </a:p>
        </p:txBody>
      </p:sp>
      <p:sp>
        <p:nvSpPr>
          <p:cNvPr id="1117" name="10-100ms"/>
          <p:cNvSpPr/>
          <p:nvPr/>
        </p:nvSpPr>
        <p:spPr>
          <a:xfrm>
            <a:off x="4910608" y="9715702"/>
            <a:ext cx="300931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10-100ms</a:t>
            </a:r>
          </a:p>
        </p:txBody>
      </p:sp>
      <p:sp>
        <p:nvSpPr>
          <p:cNvPr id="1118" name="🤔️程序需要的时间&lt;时间片大小"/>
          <p:cNvSpPr/>
          <p:nvPr/>
        </p:nvSpPr>
        <p:spPr>
          <a:xfrm>
            <a:off x="9476838" y="8677035"/>
            <a:ext cx="87884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🤔️程序需要的时间&lt;时间片大小</a:t>
            </a:r>
          </a:p>
        </p:txBody>
      </p:sp>
      <p:sp>
        <p:nvSpPr>
          <p:cNvPr id="1119" name="🤔️程序需要的时间&gt;时间片大小"/>
          <p:cNvSpPr/>
          <p:nvPr/>
        </p:nvSpPr>
        <p:spPr>
          <a:xfrm>
            <a:off x="9476838" y="10799332"/>
            <a:ext cx="87884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🤔️程序需要的时间&gt;时间片大小</a:t>
            </a:r>
          </a:p>
        </p:txBody>
      </p:sp>
      <p:pic>
        <p:nvPicPr>
          <p:cNvPr id="1121" name="屏幕快照 2019-03-05 下午6.26.59.png" descr="屏幕快照 2019-03-05 下午6.26.5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128474" y="812286"/>
            <a:ext cx="2554613" cy="157129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3.2.2.4 时间片轮转调度算法"/>
          <p:cNvSpPr/>
          <p:nvPr/>
        </p:nvSpPr>
        <p:spPr>
          <a:xfrm>
            <a:off x="73674" y="99475"/>
            <a:ext cx="818653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3.2.2.4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时间片轮转调度算法（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Round-Robin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RR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8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7446404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时间片大小的确定"/>
          <p:cNvGrpSpPr/>
          <p:nvPr/>
        </p:nvGrpSpPr>
        <p:grpSpPr>
          <a:xfrm>
            <a:off x="9518650" y="1048303"/>
            <a:ext cx="5346700" cy="1143001"/>
            <a:chOff x="0" y="0"/>
            <a:chExt cx="5346700" cy="1143000"/>
          </a:xfrm>
        </p:grpSpPr>
        <p:sp>
          <p:nvSpPr>
            <p:cNvPr id="1126" name="时间片大小的确定"/>
            <p:cNvSpPr/>
            <p:nvPr/>
          </p:nvSpPr>
          <p:spPr>
            <a:xfrm>
              <a:off x="38100" y="38100"/>
              <a:ext cx="52705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时间片大小的确定</a:t>
              </a:r>
            </a:p>
          </p:txBody>
        </p:sp>
        <p:pic>
          <p:nvPicPr>
            <p:cNvPr id="1125" name="时间片大小的确定" descr="时间片大小的确定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5346701" cy="1143001"/>
            </a:xfrm>
            <a:prstGeom prst="rect">
              <a:avLst/>
            </a:prstGeom>
            <a:effectLst/>
          </p:spPr>
        </p:pic>
      </p:grpSp>
      <p:sp>
        <p:nvSpPr>
          <p:cNvPr id="1128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129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1130" name="时间片轮转调度算法RR"/>
          <p:cNvSpPr/>
          <p:nvPr/>
        </p:nvSpPr>
        <p:spPr>
          <a:xfrm>
            <a:off x="644856" y="679064"/>
            <a:ext cx="7412597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时间片轮转调度算法RR</a:t>
            </a:r>
          </a:p>
        </p:txBody>
      </p:sp>
      <p:sp>
        <p:nvSpPr>
          <p:cNvPr id="1131" name="系统对响应时间的要求"/>
          <p:cNvSpPr/>
          <p:nvPr/>
        </p:nvSpPr>
        <p:spPr>
          <a:xfrm>
            <a:off x="1395468" y="4457607"/>
            <a:ext cx="647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系统对响应时间的要求</a:t>
            </a:r>
          </a:p>
        </p:txBody>
      </p:sp>
      <p:sp>
        <p:nvSpPr>
          <p:cNvPr id="1132" name="就绪队列中进程的数目"/>
          <p:cNvSpPr/>
          <p:nvPr/>
        </p:nvSpPr>
        <p:spPr>
          <a:xfrm>
            <a:off x="1395468" y="6919626"/>
            <a:ext cx="647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就绪队列中进程的数目</a:t>
            </a:r>
          </a:p>
        </p:txBody>
      </p:sp>
      <p:sp>
        <p:nvSpPr>
          <p:cNvPr id="1133" name="系统的处理能力"/>
          <p:cNvSpPr/>
          <p:nvPr/>
        </p:nvSpPr>
        <p:spPr>
          <a:xfrm>
            <a:off x="1363718" y="9381645"/>
            <a:ext cx="65405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系统的处理能力</a:t>
            </a:r>
          </a:p>
        </p:txBody>
      </p:sp>
      <p:pic>
        <p:nvPicPr>
          <p:cNvPr id="1135" name="屏幕快照 2019-03-05 下午6.26.59.png" descr="屏幕快照 2019-03-05 下午6.26.5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128474" y="812286"/>
            <a:ext cx="2554613" cy="157129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3.2.2.4 时间片轮转调度算法"/>
          <p:cNvSpPr/>
          <p:nvPr/>
        </p:nvSpPr>
        <p:spPr>
          <a:xfrm>
            <a:off x="73674" y="99475"/>
            <a:ext cx="818653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3.2.2.4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时间片轮转调度算法（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Round-Robin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RR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8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121442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1" name="时间片大小的确定"/>
          <p:cNvGrpSpPr/>
          <p:nvPr/>
        </p:nvGrpSpPr>
        <p:grpSpPr>
          <a:xfrm>
            <a:off x="9518650" y="1048303"/>
            <a:ext cx="5346700" cy="1143001"/>
            <a:chOff x="0" y="0"/>
            <a:chExt cx="5346700" cy="1143000"/>
          </a:xfrm>
        </p:grpSpPr>
        <p:sp>
          <p:nvSpPr>
            <p:cNvPr id="1140" name="时间片大小的确定"/>
            <p:cNvSpPr/>
            <p:nvPr/>
          </p:nvSpPr>
          <p:spPr>
            <a:xfrm>
              <a:off x="38100" y="38100"/>
              <a:ext cx="52705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时间片大小的确定</a:t>
              </a:r>
            </a:p>
          </p:txBody>
        </p:sp>
        <p:pic>
          <p:nvPicPr>
            <p:cNvPr id="1139" name="时间片大小的确定" descr="时间片大小的确定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5346701" cy="1143001"/>
            </a:xfrm>
            <a:prstGeom prst="rect">
              <a:avLst/>
            </a:prstGeom>
            <a:effectLst/>
          </p:spPr>
        </p:pic>
      </p:grpSp>
      <p:sp>
        <p:nvSpPr>
          <p:cNvPr id="1142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143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1144" name="时间片轮转调度算法RR"/>
          <p:cNvSpPr/>
          <p:nvPr/>
        </p:nvSpPr>
        <p:spPr>
          <a:xfrm>
            <a:off x="644856" y="679064"/>
            <a:ext cx="7412597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时间片轮转调度算法RR</a:t>
            </a:r>
          </a:p>
        </p:txBody>
      </p:sp>
      <p:sp>
        <p:nvSpPr>
          <p:cNvPr id="1145" name="系统对响应时间的要求"/>
          <p:cNvSpPr/>
          <p:nvPr/>
        </p:nvSpPr>
        <p:spPr>
          <a:xfrm>
            <a:off x="1395468" y="4457607"/>
            <a:ext cx="647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系统对响应时间的要求</a:t>
            </a:r>
          </a:p>
        </p:txBody>
      </p:sp>
      <p:sp>
        <p:nvSpPr>
          <p:cNvPr id="1146" name="就绪队列中进程的数目"/>
          <p:cNvSpPr/>
          <p:nvPr/>
        </p:nvSpPr>
        <p:spPr>
          <a:xfrm>
            <a:off x="1395468" y="6919626"/>
            <a:ext cx="647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就绪队列中进程的数目</a:t>
            </a:r>
          </a:p>
        </p:txBody>
      </p:sp>
      <p:sp>
        <p:nvSpPr>
          <p:cNvPr id="1147" name="系统的处理能力"/>
          <p:cNvSpPr/>
          <p:nvPr/>
        </p:nvSpPr>
        <p:spPr>
          <a:xfrm>
            <a:off x="1363718" y="9381645"/>
            <a:ext cx="65405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系统的处理能力</a:t>
            </a:r>
          </a:p>
        </p:txBody>
      </p:sp>
      <p:sp>
        <p:nvSpPr>
          <p:cNvPr id="1148" name="响应时间要求越短，时间片越小"/>
          <p:cNvSpPr/>
          <p:nvPr/>
        </p:nvSpPr>
        <p:spPr>
          <a:xfrm>
            <a:off x="8885865" y="4463957"/>
            <a:ext cx="900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响应时间要求越短，时间片越小</a:t>
            </a:r>
          </a:p>
        </p:txBody>
      </p:sp>
      <p:pic>
        <p:nvPicPr>
          <p:cNvPr id="1150" name="屏幕快照 2019-03-05 下午6.26.59.png" descr="屏幕快照 2019-03-05 下午6.26.5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128474" y="812286"/>
            <a:ext cx="2554613" cy="157129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3.2.2.4 时间片轮转调度算法"/>
          <p:cNvSpPr/>
          <p:nvPr/>
        </p:nvSpPr>
        <p:spPr>
          <a:xfrm>
            <a:off x="73674" y="99475"/>
            <a:ext cx="818653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3.2.2.4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时间片轮转调度算法（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Round-Robin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RR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8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2830239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6" name="时间片大小的确定"/>
          <p:cNvGrpSpPr/>
          <p:nvPr/>
        </p:nvGrpSpPr>
        <p:grpSpPr>
          <a:xfrm>
            <a:off x="9518650" y="1048303"/>
            <a:ext cx="5346700" cy="1143001"/>
            <a:chOff x="0" y="0"/>
            <a:chExt cx="5346700" cy="1143000"/>
          </a:xfrm>
        </p:grpSpPr>
        <p:sp>
          <p:nvSpPr>
            <p:cNvPr id="1155" name="时间片大小的确定"/>
            <p:cNvSpPr/>
            <p:nvPr/>
          </p:nvSpPr>
          <p:spPr>
            <a:xfrm>
              <a:off x="38100" y="38100"/>
              <a:ext cx="52705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时间片大小的确定</a:t>
              </a:r>
            </a:p>
          </p:txBody>
        </p:sp>
        <p:pic>
          <p:nvPicPr>
            <p:cNvPr id="1154" name="时间片大小的确定" descr="时间片大小的确定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5346701" cy="1143001"/>
            </a:xfrm>
            <a:prstGeom prst="rect">
              <a:avLst/>
            </a:prstGeom>
            <a:effectLst/>
          </p:spPr>
        </p:pic>
      </p:grpSp>
      <p:sp>
        <p:nvSpPr>
          <p:cNvPr id="1157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158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1159" name="时间片轮转调度算法RR"/>
          <p:cNvSpPr/>
          <p:nvPr/>
        </p:nvSpPr>
        <p:spPr>
          <a:xfrm>
            <a:off x="644856" y="679064"/>
            <a:ext cx="7412597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时间片轮转调度算法RR</a:t>
            </a:r>
          </a:p>
        </p:txBody>
      </p:sp>
      <p:sp>
        <p:nvSpPr>
          <p:cNvPr id="1160" name="系统对响应时间的要求"/>
          <p:cNvSpPr/>
          <p:nvPr/>
        </p:nvSpPr>
        <p:spPr>
          <a:xfrm>
            <a:off x="1395468" y="4457607"/>
            <a:ext cx="647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系统对响应时间的要求</a:t>
            </a:r>
          </a:p>
        </p:txBody>
      </p:sp>
      <p:sp>
        <p:nvSpPr>
          <p:cNvPr id="1161" name="就绪队列中进程的数目"/>
          <p:cNvSpPr/>
          <p:nvPr/>
        </p:nvSpPr>
        <p:spPr>
          <a:xfrm>
            <a:off x="1395468" y="6919626"/>
            <a:ext cx="647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就绪队列中进程的数目</a:t>
            </a:r>
          </a:p>
        </p:txBody>
      </p:sp>
      <p:sp>
        <p:nvSpPr>
          <p:cNvPr id="1162" name="系统的处理能力"/>
          <p:cNvSpPr/>
          <p:nvPr/>
        </p:nvSpPr>
        <p:spPr>
          <a:xfrm>
            <a:off x="1363718" y="9381645"/>
            <a:ext cx="65405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系统的处理能力</a:t>
            </a:r>
          </a:p>
        </p:txBody>
      </p:sp>
      <p:sp>
        <p:nvSpPr>
          <p:cNvPr id="1163" name="响应时间要求越短，时间片越小"/>
          <p:cNvSpPr/>
          <p:nvPr/>
        </p:nvSpPr>
        <p:spPr>
          <a:xfrm>
            <a:off x="8885865" y="4463957"/>
            <a:ext cx="900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响应时间要求越短，时间片越小</a:t>
            </a:r>
          </a:p>
        </p:txBody>
      </p:sp>
      <p:sp>
        <p:nvSpPr>
          <p:cNvPr id="1164" name="进程数量越多，时间片越小"/>
          <p:cNvSpPr/>
          <p:nvPr/>
        </p:nvSpPr>
        <p:spPr>
          <a:xfrm>
            <a:off x="8885864" y="6925976"/>
            <a:ext cx="773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进程数量越多，时间片越小</a:t>
            </a:r>
          </a:p>
        </p:txBody>
      </p:sp>
      <p:pic>
        <p:nvPicPr>
          <p:cNvPr id="1166" name="屏幕快照 2019-03-05 下午6.26.59.png" descr="屏幕快照 2019-03-05 下午6.26.5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128474" y="812286"/>
            <a:ext cx="2554613" cy="157129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3.2.2.4 时间片轮转调度算法"/>
          <p:cNvSpPr/>
          <p:nvPr/>
        </p:nvSpPr>
        <p:spPr>
          <a:xfrm>
            <a:off x="73674" y="99475"/>
            <a:ext cx="818653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3.2.2.4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时间片轮转调度算法（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Round-Robin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RR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8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9640693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2" name="时间片大小的确定"/>
          <p:cNvGrpSpPr/>
          <p:nvPr/>
        </p:nvGrpSpPr>
        <p:grpSpPr>
          <a:xfrm>
            <a:off x="9518650" y="1048303"/>
            <a:ext cx="5346700" cy="1143001"/>
            <a:chOff x="0" y="0"/>
            <a:chExt cx="5346700" cy="1143000"/>
          </a:xfrm>
        </p:grpSpPr>
        <p:sp>
          <p:nvSpPr>
            <p:cNvPr id="1171" name="时间片大小的确定"/>
            <p:cNvSpPr/>
            <p:nvPr/>
          </p:nvSpPr>
          <p:spPr>
            <a:xfrm>
              <a:off x="38100" y="38100"/>
              <a:ext cx="52705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时间片大小的确定</a:t>
              </a:r>
            </a:p>
          </p:txBody>
        </p:sp>
        <p:pic>
          <p:nvPicPr>
            <p:cNvPr id="1170" name="时间片大小的确定" descr="时间片大小的确定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5346701" cy="1143001"/>
            </a:xfrm>
            <a:prstGeom prst="rect">
              <a:avLst/>
            </a:prstGeom>
            <a:effectLst/>
          </p:spPr>
        </p:pic>
      </p:grpSp>
      <p:sp>
        <p:nvSpPr>
          <p:cNvPr id="1173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174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1175" name="时间片轮转调度算法RR"/>
          <p:cNvSpPr/>
          <p:nvPr/>
        </p:nvSpPr>
        <p:spPr>
          <a:xfrm>
            <a:off x="644856" y="679064"/>
            <a:ext cx="7412597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时间片轮转调度算法RR</a:t>
            </a:r>
          </a:p>
        </p:txBody>
      </p:sp>
      <p:sp>
        <p:nvSpPr>
          <p:cNvPr id="1176" name="系统对响应时间的要求"/>
          <p:cNvSpPr/>
          <p:nvPr/>
        </p:nvSpPr>
        <p:spPr>
          <a:xfrm>
            <a:off x="1395468" y="4457607"/>
            <a:ext cx="647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系统对响应时间的要求</a:t>
            </a:r>
          </a:p>
        </p:txBody>
      </p:sp>
      <p:sp>
        <p:nvSpPr>
          <p:cNvPr id="1177" name="就绪队列中进程的数目"/>
          <p:cNvSpPr/>
          <p:nvPr/>
        </p:nvSpPr>
        <p:spPr>
          <a:xfrm>
            <a:off x="1395468" y="6919626"/>
            <a:ext cx="647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就绪队列中进程的数目</a:t>
            </a:r>
          </a:p>
        </p:txBody>
      </p:sp>
      <p:sp>
        <p:nvSpPr>
          <p:cNvPr id="1178" name="系统的处理能力"/>
          <p:cNvSpPr/>
          <p:nvPr/>
        </p:nvSpPr>
        <p:spPr>
          <a:xfrm>
            <a:off x="1363718" y="9381645"/>
            <a:ext cx="65405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系统的处理能力</a:t>
            </a:r>
          </a:p>
        </p:txBody>
      </p:sp>
      <p:sp>
        <p:nvSpPr>
          <p:cNvPr id="1179" name="响应时间要求越短，时间片越小"/>
          <p:cNvSpPr/>
          <p:nvPr/>
        </p:nvSpPr>
        <p:spPr>
          <a:xfrm>
            <a:off x="8885865" y="4463957"/>
            <a:ext cx="900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响应时间要求越短，时间片越小</a:t>
            </a:r>
          </a:p>
        </p:txBody>
      </p:sp>
      <p:sp>
        <p:nvSpPr>
          <p:cNvPr id="1180" name="进程数量越多，时间片越小"/>
          <p:cNvSpPr/>
          <p:nvPr/>
        </p:nvSpPr>
        <p:spPr>
          <a:xfrm>
            <a:off x="8885864" y="6925976"/>
            <a:ext cx="773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进程数量越多，时间片越小</a:t>
            </a:r>
          </a:p>
        </p:txBody>
      </p:sp>
      <p:sp>
        <p:nvSpPr>
          <p:cNvPr id="1181" name="处理能力越好，时间片越小"/>
          <p:cNvSpPr/>
          <p:nvPr/>
        </p:nvSpPr>
        <p:spPr>
          <a:xfrm>
            <a:off x="8885864" y="9387995"/>
            <a:ext cx="773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处理能力越好，时间片越小</a:t>
            </a:r>
          </a:p>
        </p:txBody>
      </p:sp>
      <p:pic>
        <p:nvPicPr>
          <p:cNvPr id="1183" name="屏幕快照 2019-03-05 下午6.26.59.png" descr="屏幕快照 2019-03-05 下午6.26.5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128474" y="812286"/>
            <a:ext cx="2554613" cy="157129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3.2.2.4 时间片轮转调度算法"/>
          <p:cNvSpPr/>
          <p:nvPr/>
        </p:nvSpPr>
        <p:spPr>
          <a:xfrm>
            <a:off x="73674" y="99475"/>
            <a:ext cx="818653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3.2.2.4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时间片轮转调度算法（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Round-Robin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RR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8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8871805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牛刀小试"/>
          <p:cNvSpPr/>
          <p:nvPr/>
        </p:nvSpPr>
        <p:spPr>
          <a:xfrm>
            <a:off x="1176648" y="914221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1188" name="以下与确定时间片大小无关的是（）…"/>
          <p:cNvSpPr/>
          <p:nvPr/>
        </p:nvSpPr>
        <p:spPr>
          <a:xfrm>
            <a:off x="7149703" y="4292600"/>
            <a:ext cx="10036969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以下与确定时间片大小无关的是（）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A. 系统对响应时间的要求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B. 就绪队列中进程的数目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C. 进程需要的总时间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D. 系统的处理能力</a:t>
            </a:r>
          </a:p>
        </p:txBody>
      </p:sp>
      <p:sp>
        <p:nvSpPr>
          <p:cNvPr id="1189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1190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6" name="3.2.2.4 时间片轮转调度算法"/>
          <p:cNvSpPr/>
          <p:nvPr/>
        </p:nvSpPr>
        <p:spPr>
          <a:xfrm>
            <a:off x="73674" y="99475"/>
            <a:ext cx="818653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3.2.2.4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时间片轮转调度算法（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Round-Robin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RR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8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058692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牛刀小试"/>
          <p:cNvSpPr/>
          <p:nvPr/>
        </p:nvSpPr>
        <p:spPr>
          <a:xfrm>
            <a:off x="1176648" y="914221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1193" name="以下与确定时间片大小无关的是（）…"/>
          <p:cNvSpPr/>
          <p:nvPr/>
        </p:nvSpPr>
        <p:spPr>
          <a:xfrm>
            <a:off x="7149703" y="4292600"/>
            <a:ext cx="10036969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以下与确定时间片大小无关的是（）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A. 系统对响应时间的要求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B. 就绪队列中进程的数目</a:t>
            </a:r>
          </a:p>
          <a:p>
            <a:pPr algn="l">
              <a:defRPr sz="4800">
                <a:solidFill>
                  <a:schemeClr val="accent5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C. 进程需要的总时间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D. 系统的处理能力</a:t>
            </a:r>
          </a:p>
        </p:txBody>
      </p:sp>
      <p:sp>
        <p:nvSpPr>
          <p:cNvPr id="1194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1195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6" name="3.2.2.4 时间片轮转调度算法"/>
          <p:cNvSpPr/>
          <p:nvPr/>
        </p:nvSpPr>
        <p:spPr>
          <a:xfrm>
            <a:off x="73674" y="99475"/>
            <a:ext cx="818653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3.2.2.4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时间片轮转调度算法（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Round-Robin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RR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8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21565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牛刀小试"/>
          <p:cNvSpPr/>
          <p:nvPr/>
        </p:nvSpPr>
        <p:spPr>
          <a:xfrm>
            <a:off x="1176648" y="914221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1198" name="简单：…"/>
          <p:cNvSpPr/>
          <p:nvPr/>
        </p:nvSpPr>
        <p:spPr>
          <a:xfrm>
            <a:off x="1424100" y="2864450"/>
            <a:ext cx="8039101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简单：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什么是时间片轮转调度算法？</a:t>
            </a:r>
          </a:p>
        </p:txBody>
      </p:sp>
      <p:sp>
        <p:nvSpPr>
          <p:cNvPr id="1199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1200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6" name="3.2.2.4 时间片轮转调度算法"/>
          <p:cNvSpPr/>
          <p:nvPr/>
        </p:nvSpPr>
        <p:spPr>
          <a:xfrm>
            <a:off x="73674" y="99475"/>
            <a:ext cx="818653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3.2.2.4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时间片轮转调度算法（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Round-Robin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RR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8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110862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327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328" name="选择调度方式和算法的若干准则"/>
          <p:cNvSpPr/>
          <p:nvPr/>
        </p:nvSpPr>
        <p:spPr>
          <a:xfrm>
            <a:off x="644856" y="653617"/>
            <a:ext cx="9540613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选择调度方式和算法的若干准则</a:t>
            </a:r>
          </a:p>
        </p:txBody>
      </p:sp>
      <p:sp>
        <p:nvSpPr>
          <p:cNvPr id="329" name="🤔️什么样的算法是好的算法？"/>
          <p:cNvSpPr/>
          <p:nvPr/>
        </p:nvSpPr>
        <p:spPr>
          <a:xfrm>
            <a:off x="1230512" y="2388181"/>
            <a:ext cx="836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🤔️什么样的算法是好的算法？</a:t>
            </a:r>
          </a:p>
        </p:txBody>
      </p:sp>
      <p:sp>
        <p:nvSpPr>
          <p:cNvPr id="330" name="作业从提交给系统开始，到作业完成，花费时间短"/>
          <p:cNvSpPr/>
          <p:nvPr/>
        </p:nvSpPr>
        <p:spPr>
          <a:xfrm>
            <a:off x="1307334" y="3872529"/>
            <a:ext cx="140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作业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从提交给系统开始，到作业完成</a:t>
            </a:r>
            <a:r>
              <a:t>，花费时间短</a:t>
            </a:r>
          </a:p>
        </p:txBody>
      </p:sp>
      <p:sp>
        <p:nvSpPr>
          <p:cNvPr id="331" name="1.周转时间短"/>
          <p:cNvSpPr/>
          <p:nvPr/>
        </p:nvSpPr>
        <p:spPr>
          <a:xfrm>
            <a:off x="17396891" y="3923329"/>
            <a:ext cx="368617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>
              <a:defRPr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1.周转时间短</a:t>
            </a:r>
          </a:p>
        </p:txBody>
      </p:sp>
      <p:sp>
        <p:nvSpPr>
          <p:cNvPr id="332" name="2.响应时间快"/>
          <p:cNvSpPr/>
          <p:nvPr/>
        </p:nvSpPr>
        <p:spPr>
          <a:xfrm>
            <a:off x="17357600" y="5424473"/>
            <a:ext cx="376475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>
              <a:defRPr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2.响应时间快</a:t>
            </a:r>
          </a:p>
        </p:txBody>
      </p:sp>
      <p:sp>
        <p:nvSpPr>
          <p:cNvPr id="333" name="保证作业在“开始截止时间”前开始，在“完成截止时间”前完成"/>
          <p:cNvSpPr/>
          <p:nvPr/>
        </p:nvSpPr>
        <p:spPr>
          <a:xfrm>
            <a:off x="1311290" y="6874818"/>
            <a:ext cx="1697736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保证作业在“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开始截止时间</a:t>
            </a:r>
            <a:r>
              <a:t>”前开始，在“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完成截止时间</a:t>
            </a:r>
            <a:r>
              <a:t>”前完成</a:t>
            </a:r>
          </a:p>
        </p:txBody>
      </p:sp>
      <p:sp>
        <p:nvSpPr>
          <p:cNvPr id="334" name="3.截止时间的保证"/>
          <p:cNvSpPr/>
          <p:nvPr/>
        </p:nvSpPr>
        <p:spPr>
          <a:xfrm>
            <a:off x="18821930" y="6874818"/>
            <a:ext cx="498871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3.截止时间的保证</a:t>
            </a:r>
          </a:p>
        </p:txBody>
      </p:sp>
      <p:sp>
        <p:nvSpPr>
          <p:cNvPr id="335" name="系统在单位时间内完成的作业量多"/>
          <p:cNvSpPr/>
          <p:nvPr/>
        </p:nvSpPr>
        <p:spPr>
          <a:xfrm>
            <a:off x="1315934" y="8350563"/>
            <a:ext cx="963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系统在单位时间内完成的作业量多</a:t>
            </a:r>
          </a:p>
        </p:txBody>
      </p:sp>
      <p:sp>
        <p:nvSpPr>
          <p:cNvPr id="336" name="4.系统吞吐量高"/>
          <p:cNvSpPr/>
          <p:nvPr/>
        </p:nvSpPr>
        <p:spPr>
          <a:xfrm>
            <a:off x="11544052" y="8375963"/>
            <a:ext cx="4386264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>
              <a:defRPr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4.系统吞吐量高</a:t>
            </a:r>
          </a:p>
        </p:txBody>
      </p:sp>
      <p:sp>
        <p:nvSpPr>
          <p:cNvPr id="337" name="CPU的利用率尽可能高"/>
          <p:cNvSpPr/>
          <p:nvPr/>
        </p:nvSpPr>
        <p:spPr>
          <a:xfrm>
            <a:off x="1359144" y="9826307"/>
            <a:ext cx="649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CPU的利用率尽可能高</a:t>
            </a:r>
          </a:p>
        </p:txBody>
      </p:sp>
      <p:sp>
        <p:nvSpPr>
          <p:cNvPr id="338" name="5.处理机利用率好"/>
          <p:cNvSpPr/>
          <p:nvPr/>
        </p:nvSpPr>
        <p:spPr>
          <a:xfrm>
            <a:off x="9228364" y="9877107"/>
            <a:ext cx="498872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>
              <a:defRPr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5.处理机利用率好</a:t>
            </a:r>
          </a:p>
        </p:txBody>
      </p:sp>
      <p:sp>
        <p:nvSpPr>
          <p:cNvPr id="339" name="从用户提交作业开始，到系统开始响应，花费时间短"/>
          <p:cNvSpPr/>
          <p:nvPr/>
        </p:nvSpPr>
        <p:spPr>
          <a:xfrm>
            <a:off x="1295199" y="5399073"/>
            <a:ext cx="1471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从用户提交作业开始，到系统开始响应，花费时间短</a:t>
            </a:r>
          </a:p>
        </p:txBody>
      </p:sp>
      <p:pic>
        <p:nvPicPr>
          <p:cNvPr id="341" name="屏幕快照 2019-03-05 下午6.15.32.png" descr="屏幕快照 2019-03-05 下午6.15.3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74355" y="902516"/>
            <a:ext cx="5980995" cy="1059924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3.2.1.0 选择调度方式和算法的若干准则"/>
          <p:cNvSpPr/>
          <p:nvPr/>
        </p:nvSpPr>
        <p:spPr>
          <a:xfrm>
            <a:off x="119642" y="130252"/>
            <a:ext cx="542295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>
                <a:solidFill>
                  <a:schemeClr val="bg1">
                    <a:lumMod val="75000"/>
                  </a:schemeClr>
                </a:solidFill>
              </a:rPr>
              <a:t>3.2.1.0 选择调度方式和算法的若干准则</a:t>
            </a:r>
          </a:p>
        </p:txBody>
      </p:sp>
    </p:spTree>
    <p:extLst>
      <p:ext uri="{BB962C8B-B14F-4D97-AF65-F5344CB8AC3E}">
        <p14:creationId xmlns:p14="http://schemas.microsoft.com/office/powerpoint/2010/main" val="1386330043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牛刀小试"/>
          <p:cNvSpPr/>
          <p:nvPr/>
        </p:nvSpPr>
        <p:spPr>
          <a:xfrm>
            <a:off x="1176648" y="914221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1203" name="简单：…"/>
          <p:cNvSpPr/>
          <p:nvPr/>
        </p:nvSpPr>
        <p:spPr>
          <a:xfrm>
            <a:off x="1424100" y="2864450"/>
            <a:ext cx="8039101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简单：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什么是时间片轮转调度算法？</a:t>
            </a:r>
          </a:p>
        </p:txBody>
      </p:sp>
      <p:sp>
        <p:nvSpPr>
          <p:cNvPr id="1204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1205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206" name="系统将所有就绪进程按先来先服务的原则，排成一个队列，每次调度时把CPU分给队首进程，并令其执行一个时间片。当时间片用完时，调度程序终止当前进程的执行，并将它送到就绪队列的队尾。"/>
          <p:cNvSpPr/>
          <p:nvPr/>
        </p:nvSpPr>
        <p:spPr>
          <a:xfrm>
            <a:off x="1405645" y="5044007"/>
            <a:ext cx="19203464" cy="2951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lnSpc>
                <a:spcPct val="120000"/>
              </a:lnSpc>
              <a:defRPr sz="4800">
                <a:solidFill>
                  <a:schemeClr val="accent5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系统将所有就绪进程按先来先服务的原则，排成一个队列，每次调度时把CPU分给队首进程，并令其执行一个时间片。当时间片用完时，调度程序终止当前进程的执行，并将它送到就绪队列的队尾。</a:t>
            </a:r>
          </a:p>
        </p:txBody>
      </p:sp>
      <p:sp>
        <p:nvSpPr>
          <p:cNvPr id="7" name="3.2.2.4 时间片轮转调度算法"/>
          <p:cNvSpPr/>
          <p:nvPr/>
        </p:nvSpPr>
        <p:spPr>
          <a:xfrm>
            <a:off x="73674" y="99475"/>
            <a:ext cx="818653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 smtClean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3.2.2.4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时间片轮转调度算法（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Round-Robin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，</a:t>
            </a: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RR</a:t>
            </a:r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）</a:t>
            </a:r>
            <a:endParaRPr sz="2800" dirty="0">
              <a:solidFill>
                <a:schemeClr val="bg1">
                  <a:lumMod val="75000"/>
                </a:schemeClr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9166814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209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1210" name="进程调度算法"/>
          <p:cNvSpPr/>
          <p:nvPr/>
        </p:nvSpPr>
        <p:spPr>
          <a:xfrm>
            <a:off x="644856" y="679064"/>
            <a:ext cx="5128618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进程调度算法</a:t>
            </a:r>
          </a:p>
        </p:txBody>
      </p:sp>
      <p:sp>
        <p:nvSpPr>
          <p:cNvPr id="1211" name="先来先服务调度算法"/>
          <p:cNvSpPr/>
          <p:nvPr/>
        </p:nvSpPr>
        <p:spPr>
          <a:xfrm>
            <a:off x="1365202" y="2940122"/>
            <a:ext cx="56007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先来先服务调度算法</a:t>
            </a:r>
          </a:p>
        </p:txBody>
      </p:sp>
      <p:sp>
        <p:nvSpPr>
          <p:cNvPr id="1212" name="短进程优先调度算法"/>
          <p:cNvSpPr/>
          <p:nvPr/>
        </p:nvSpPr>
        <p:spPr>
          <a:xfrm>
            <a:off x="1365202" y="4319521"/>
            <a:ext cx="56007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短进程优先调度算法</a:t>
            </a:r>
          </a:p>
        </p:txBody>
      </p:sp>
      <p:sp>
        <p:nvSpPr>
          <p:cNvPr id="1213" name="优先权调度算法"/>
          <p:cNvSpPr/>
          <p:nvPr/>
        </p:nvSpPr>
        <p:spPr>
          <a:xfrm>
            <a:off x="1390650" y="5698920"/>
            <a:ext cx="438150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优先权调度算法</a:t>
            </a:r>
          </a:p>
        </p:txBody>
      </p:sp>
      <p:sp>
        <p:nvSpPr>
          <p:cNvPr id="1214" name="时间片轮转调度算法"/>
          <p:cNvSpPr/>
          <p:nvPr/>
        </p:nvSpPr>
        <p:spPr>
          <a:xfrm>
            <a:off x="1365202" y="7029522"/>
            <a:ext cx="56007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时间片轮转调度算法</a:t>
            </a:r>
          </a:p>
        </p:txBody>
      </p:sp>
      <p:sp>
        <p:nvSpPr>
          <p:cNvPr id="1215" name="多级队列调度算法"/>
          <p:cNvSpPr/>
          <p:nvPr/>
        </p:nvSpPr>
        <p:spPr>
          <a:xfrm>
            <a:off x="1365202" y="8360123"/>
            <a:ext cx="49911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多级队列</a:t>
            </a:r>
            <a:r>
              <a:t>调度算法</a:t>
            </a:r>
          </a:p>
        </p:txBody>
      </p:sp>
      <p:sp>
        <p:nvSpPr>
          <p:cNvPr id="1216" name="多级反馈队列调度算法"/>
          <p:cNvSpPr/>
          <p:nvPr/>
        </p:nvSpPr>
        <p:spPr>
          <a:xfrm>
            <a:off x="1365202" y="9836077"/>
            <a:ext cx="62103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多级反馈队列</a:t>
            </a:r>
            <a:r>
              <a:t>调度算法</a:t>
            </a:r>
          </a:p>
        </p:txBody>
      </p:sp>
      <p:sp>
        <p:nvSpPr>
          <p:cNvPr id="1217" name="3.2.2.5 多级队列调度算法"/>
          <p:cNvSpPr/>
          <p:nvPr/>
        </p:nvSpPr>
        <p:spPr>
          <a:xfrm>
            <a:off x="33917" y="99475"/>
            <a:ext cx="441146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3.2.2.5 多级队列调度算法</a:t>
            </a:r>
          </a:p>
        </p:txBody>
      </p:sp>
      <p:pic>
        <p:nvPicPr>
          <p:cNvPr id="1218" name="屏幕快照 2019-03-05 下午6.27.48.png" descr="屏幕快照 2019-03-05 下午6.27.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63378" y="880615"/>
            <a:ext cx="3124201" cy="1955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39625494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221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1222" name="多级队列调度算法"/>
          <p:cNvSpPr/>
          <p:nvPr/>
        </p:nvSpPr>
        <p:spPr>
          <a:xfrm>
            <a:off x="644856" y="679064"/>
            <a:ext cx="6562703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多级队列调度算法</a:t>
            </a:r>
          </a:p>
        </p:txBody>
      </p:sp>
      <p:sp>
        <p:nvSpPr>
          <p:cNvPr id="1223" name="多级反馈队列调度算法"/>
          <p:cNvSpPr/>
          <p:nvPr/>
        </p:nvSpPr>
        <p:spPr>
          <a:xfrm>
            <a:off x="15709318" y="679064"/>
            <a:ext cx="7601065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多级反馈队列调度算法</a:t>
            </a:r>
          </a:p>
        </p:txBody>
      </p:sp>
      <p:sp>
        <p:nvSpPr>
          <p:cNvPr id="7" name="3.2.2.5 多级队列调度算法"/>
          <p:cNvSpPr/>
          <p:nvPr/>
        </p:nvSpPr>
        <p:spPr>
          <a:xfrm>
            <a:off x="33917" y="99475"/>
            <a:ext cx="441146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3.2.2.5 多级队列调度算法</a:t>
            </a:r>
          </a:p>
        </p:txBody>
      </p:sp>
    </p:spTree>
    <p:extLst>
      <p:ext uri="{BB962C8B-B14F-4D97-AF65-F5344CB8AC3E}">
        <p14:creationId xmlns:p14="http://schemas.microsoft.com/office/powerpoint/2010/main" val="483916198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229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1230" name="多级队列调度算法"/>
          <p:cNvSpPr/>
          <p:nvPr/>
        </p:nvSpPr>
        <p:spPr>
          <a:xfrm>
            <a:off x="644856" y="679064"/>
            <a:ext cx="6562703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多级队列调度算法</a:t>
            </a:r>
          </a:p>
        </p:txBody>
      </p:sp>
      <p:sp>
        <p:nvSpPr>
          <p:cNvPr id="1231" name="多级反馈队列调度算法"/>
          <p:cNvSpPr/>
          <p:nvPr/>
        </p:nvSpPr>
        <p:spPr>
          <a:xfrm>
            <a:off x="15709318" y="679064"/>
            <a:ext cx="7601065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多级反馈队列调度算法</a:t>
            </a:r>
          </a:p>
        </p:txBody>
      </p:sp>
      <p:sp>
        <p:nvSpPr>
          <p:cNvPr id="1232" name="将就绪队列分成多个独立队列…"/>
          <p:cNvSpPr/>
          <p:nvPr/>
        </p:nvSpPr>
        <p:spPr>
          <a:xfrm>
            <a:off x="594814" y="2940886"/>
            <a:ext cx="8648557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将就绪队列分成多个独立队列</a:t>
            </a:r>
          </a:p>
          <a:p>
            <a:r>
              <a:t>每个队列有自己的调度算法</a:t>
            </a:r>
          </a:p>
        </p:txBody>
      </p:sp>
      <p:sp>
        <p:nvSpPr>
          <p:cNvPr id="8" name="3.2.2.5 多级队列调度算法"/>
          <p:cNvSpPr/>
          <p:nvPr/>
        </p:nvSpPr>
        <p:spPr>
          <a:xfrm>
            <a:off x="33917" y="99475"/>
            <a:ext cx="441146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3.2.2.5 多级队列调度算法</a:t>
            </a:r>
          </a:p>
        </p:txBody>
      </p:sp>
    </p:spTree>
    <p:extLst>
      <p:ext uri="{BB962C8B-B14F-4D97-AF65-F5344CB8AC3E}">
        <p14:creationId xmlns:p14="http://schemas.microsoft.com/office/powerpoint/2010/main" val="712042200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238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1239" name="多级队列调度算法"/>
          <p:cNvSpPr/>
          <p:nvPr/>
        </p:nvSpPr>
        <p:spPr>
          <a:xfrm>
            <a:off x="644856" y="679064"/>
            <a:ext cx="6562703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多级队列调度算法</a:t>
            </a:r>
          </a:p>
        </p:txBody>
      </p:sp>
      <p:sp>
        <p:nvSpPr>
          <p:cNvPr id="1240" name="多级反馈队列调度算法"/>
          <p:cNvSpPr/>
          <p:nvPr/>
        </p:nvSpPr>
        <p:spPr>
          <a:xfrm>
            <a:off x="15709318" y="679064"/>
            <a:ext cx="7601065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多级反馈队列调度算法</a:t>
            </a:r>
          </a:p>
        </p:txBody>
      </p:sp>
      <p:sp>
        <p:nvSpPr>
          <p:cNvPr id="1241" name="将就绪队列分成多个独立队列…"/>
          <p:cNvSpPr/>
          <p:nvPr/>
        </p:nvSpPr>
        <p:spPr>
          <a:xfrm>
            <a:off x="594814" y="2940886"/>
            <a:ext cx="8648557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将就绪队列分成多个独立队列</a:t>
            </a:r>
          </a:p>
          <a:p>
            <a:r>
              <a:t>每个队列有自己的调度算法</a:t>
            </a:r>
          </a:p>
        </p:txBody>
      </p:sp>
      <p:sp>
        <p:nvSpPr>
          <p:cNvPr id="1242" name="优先级高队列"/>
          <p:cNvSpPr/>
          <p:nvPr/>
        </p:nvSpPr>
        <p:spPr>
          <a:xfrm>
            <a:off x="967096" y="6257455"/>
            <a:ext cx="392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优先级高队列</a:t>
            </a:r>
          </a:p>
        </p:txBody>
      </p:sp>
      <p:sp>
        <p:nvSpPr>
          <p:cNvPr id="1243" name="优先级低队列"/>
          <p:cNvSpPr/>
          <p:nvPr/>
        </p:nvSpPr>
        <p:spPr>
          <a:xfrm>
            <a:off x="967096" y="7631364"/>
            <a:ext cx="392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优先级低队列</a:t>
            </a:r>
          </a:p>
        </p:txBody>
      </p:sp>
      <p:sp>
        <p:nvSpPr>
          <p:cNvPr id="1244" name="p1"/>
          <p:cNvSpPr/>
          <p:nvPr/>
        </p:nvSpPr>
        <p:spPr>
          <a:xfrm>
            <a:off x="6624007" y="6320955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p1</a:t>
            </a:r>
          </a:p>
        </p:txBody>
      </p:sp>
      <p:sp>
        <p:nvSpPr>
          <p:cNvPr id="1245" name="p2"/>
          <p:cNvSpPr/>
          <p:nvPr/>
        </p:nvSpPr>
        <p:spPr>
          <a:xfrm>
            <a:off x="8277835" y="6320955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p2</a:t>
            </a:r>
          </a:p>
        </p:txBody>
      </p:sp>
      <p:sp>
        <p:nvSpPr>
          <p:cNvPr id="1246" name="p3"/>
          <p:cNvSpPr/>
          <p:nvPr/>
        </p:nvSpPr>
        <p:spPr>
          <a:xfrm>
            <a:off x="9931663" y="6320955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p3</a:t>
            </a:r>
          </a:p>
        </p:txBody>
      </p:sp>
      <p:sp>
        <p:nvSpPr>
          <p:cNvPr id="1247" name="p4"/>
          <p:cNvSpPr/>
          <p:nvPr/>
        </p:nvSpPr>
        <p:spPr>
          <a:xfrm>
            <a:off x="11764091" y="6320955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p4</a:t>
            </a:r>
          </a:p>
        </p:txBody>
      </p:sp>
      <p:sp>
        <p:nvSpPr>
          <p:cNvPr id="1248" name="p5"/>
          <p:cNvSpPr/>
          <p:nvPr/>
        </p:nvSpPr>
        <p:spPr>
          <a:xfrm>
            <a:off x="6623772" y="7694864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p5</a:t>
            </a:r>
          </a:p>
        </p:txBody>
      </p:sp>
      <p:sp>
        <p:nvSpPr>
          <p:cNvPr id="1249" name="p6"/>
          <p:cNvSpPr/>
          <p:nvPr/>
        </p:nvSpPr>
        <p:spPr>
          <a:xfrm>
            <a:off x="8277600" y="7694864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p6</a:t>
            </a:r>
          </a:p>
        </p:txBody>
      </p:sp>
      <p:sp>
        <p:nvSpPr>
          <p:cNvPr id="1250" name="p7"/>
          <p:cNvSpPr/>
          <p:nvPr/>
        </p:nvSpPr>
        <p:spPr>
          <a:xfrm>
            <a:off x="9931427" y="7694864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p7</a:t>
            </a:r>
          </a:p>
        </p:txBody>
      </p:sp>
      <p:sp>
        <p:nvSpPr>
          <p:cNvPr id="17" name="3.2.2.5 多级队列调度算法"/>
          <p:cNvSpPr/>
          <p:nvPr/>
        </p:nvSpPr>
        <p:spPr>
          <a:xfrm>
            <a:off x="33917" y="99475"/>
            <a:ext cx="441146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3.2.2.5 多级队列调度算法</a:t>
            </a:r>
          </a:p>
        </p:txBody>
      </p:sp>
    </p:spTree>
    <p:extLst>
      <p:ext uri="{BB962C8B-B14F-4D97-AF65-F5344CB8AC3E}">
        <p14:creationId xmlns:p14="http://schemas.microsoft.com/office/powerpoint/2010/main" val="112944768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256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1257" name="多级队列调度算法"/>
          <p:cNvSpPr/>
          <p:nvPr/>
        </p:nvSpPr>
        <p:spPr>
          <a:xfrm>
            <a:off x="644856" y="679064"/>
            <a:ext cx="6562703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多级队列调度算法</a:t>
            </a:r>
          </a:p>
        </p:txBody>
      </p:sp>
      <p:sp>
        <p:nvSpPr>
          <p:cNvPr id="1258" name="多级反馈队列调度算法"/>
          <p:cNvSpPr/>
          <p:nvPr/>
        </p:nvSpPr>
        <p:spPr>
          <a:xfrm>
            <a:off x="15709318" y="679064"/>
            <a:ext cx="7601065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多级反馈队列调度算法</a:t>
            </a:r>
          </a:p>
        </p:txBody>
      </p:sp>
      <p:sp>
        <p:nvSpPr>
          <p:cNvPr id="1259" name="将就绪队列分成多个独立队列…"/>
          <p:cNvSpPr/>
          <p:nvPr/>
        </p:nvSpPr>
        <p:spPr>
          <a:xfrm>
            <a:off x="594814" y="2940886"/>
            <a:ext cx="8648557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将就绪队列分成多个独立队列</a:t>
            </a:r>
          </a:p>
          <a:p>
            <a:r>
              <a:t>每个队列有自己的调度算法</a:t>
            </a:r>
          </a:p>
        </p:txBody>
      </p:sp>
      <p:sp>
        <p:nvSpPr>
          <p:cNvPr id="1260" name="建立多个优先权不同的就绪队列…"/>
          <p:cNvSpPr/>
          <p:nvPr/>
        </p:nvSpPr>
        <p:spPr>
          <a:xfrm>
            <a:off x="14510230" y="2940886"/>
            <a:ext cx="9323899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建立多个优先权不同的就绪队列</a:t>
            </a:r>
          </a:p>
          <a:p>
            <a:r>
              <a:t>每个队列有大小不同的时间片</a:t>
            </a:r>
          </a:p>
        </p:txBody>
      </p:sp>
      <p:sp>
        <p:nvSpPr>
          <p:cNvPr id="1261" name="优先级高队列"/>
          <p:cNvSpPr/>
          <p:nvPr/>
        </p:nvSpPr>
        <p:spPr>
          <a:xfrm>
            <a:off x="967096" y="6257455"/>
            <a:ext cx="392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优先级高队列</a:t>
            </a:r>
          </a:p>
        </p:txBody>
      </p:sp>
      <p:sp>
        <p:nvSpPr>
          <p:cNvPr id="1262" name="优先级低队列"/>
          <p:cNvSpPr/>
          <p:nvPr/>
        </p:nvSpPr>
        <p:spPr>
          <a:xfrm>
            <a:off x="967096" y="7631364"/>
            <a:ext cx="392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优先级低队列</a:t>
            </a:r>
          </a:p>
        </p:txBody>
      </p:sp>
      <p:sp>
        <p:nvSpPr>
          <p:cNvPr id="1263" name="p1"/>
          <p:cNvSpPr/>
          <p:nvPr/>
        </p:nvSpPr>
        <p:spPr>
          <a:xfrm>
            <a:off x="6624007" y="6320955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p1</a:t>
            </a:r>
          </a:p>
        </p:txBody>
      </p:sp>
      <p:sp>
        <p:nvSpPr>
          <p:cNvPr id="1264" name="p2"/>
          <p:cNvSpPr/>
          <p:nvPr/>
        </p:nvSpPr>
        <p:spPr>
          <a:xfrm>
            <a:off x="8277835" y="6320955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p2</a:t>
            </a:r>
          </a:p>
        </p:txBody>
      </p:sp>
      <p:sp>
        <p:nvSpPr>
          <p:cNvPr id="1265" name="p3"/>
          <p:cNvSpPr/>
          <p:nvPr/>
        </p:nvSpPr>
        <p:spPr>
          <a:xfrm>
            <a:off x="9931663" y="6320955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p3</a:t>
            </a:r>
          </a:p>
        </p:txBody>
      </p:sp>
      <p:sp>
        <p:nvSpPr>
          <p:cNvPr id="1266" name="p4"/>
          <p:cNvSpPr/>
          <p:nvPr/>
        </p:nvSpPr>
        <p:spPr>
          <a:xfrm>
            <a:off x="11764091" y="6320955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p4</a:t>
            </a:r>
          </a:p>
        </p:txBody>
      </p:sp>
      <p:sp>
        <p:nvSpPr>
          <p:cNvPr id="1267" name="p5"/>
          <p:cNvSpPr/>
          <p:nvPr/>
        </p:nvSpPr>
        <p:spPr>
          <a:xfrm>
            <a:off x="6623772" y="7694864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p5</a:t>
            </a:r>
          </a:p>
        </p:txBody>
      </p:sp>
      <p:sp>
        <p:nvSpPr>
          <p:cNvPr id="1268" name="p6"/>
          <p:cNvSpPr/>
          <p:nvPr/>
        </p:nvSpPr>
        <p:spPr>
          <a:xfrm>
            <a:off x="8277600" y="7694864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p6</a:t>
            </a:r>
          </a:p>
        </p:txBody>
      </p:sp>
      <p:sp>
        <p:nvSpPr>
          <p:cNvPr id="1269" name="p7"/>
          <p:cNvSpPr/>
          <p:nvPr/>
        </p:nvSpPr>
        <p:spPr>
          <a:xfrm>
            <a:off x="9931427" y="7694864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p7</a:t>
            </a:r>
          </a:p>
        </p:txBody>
      </p:sp>
      <p:sp>
        <p:nvSpPr>
          <p:cNvPr id="18" name="3.2.2.5 多级队列调度算法"/>
          <p:cNvSpPr/>
          <p:nvPr/>
        </p:nvSpPr>
        <p:spPr>
          <a:xfrm>
            <a:off x="33917" y="99475"/>
            <a:ext cx="441146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3.2.2.5 多级队列调度算法</a:t>
            </a:r>
          </a:p>
        </p:txBody>
      </p:sp>
    </p:spTree>
    <p:extLst>
      <p:ext uri="{BB962C8B-B14F-4D97-AF65-F5344CB8AC3E}">
        <p14:creationId xmlns:p14="http://schemas.microsoft.com/office/powerpoint/2010/main" val="2072457144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273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1274" name="多级队列调度算法"/>
          <p:cNvSpPr/>
          <p:nvPr/>
        </p:nvSpPr>
        <p:spPr>
          <a:xfrm>
            <a:off x="644856" y="679064"/>
            <a:ext cx="6562703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多级队列调度算法</a:t>
            </a:r>
          </a:p>
        </p:txBody>
      </p:sp>
      <p:sp>
        <p:nvSpPr>
          <p:cNvPr id="1275" name="多级反馈队列调度算法"/>
          <p:cNvSpPr/>
          <p:nvPr/>
        </p:nvSpPr>
        <p:spPr>
          <a:xfrm>
            <a:off x="15709318" y="679064"/>
            <a:ext cx="7601065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多级反馈队列调度算法</a:t>
            </a:r>
          </a:p>
        </p:txBody>
      </p:sp>
      <p:sp>
        <p:nvSpPr>
          <p:cNvPr id="1276" name="将就绪队列分成多个独立队列…"/>
          <p:cNvSpPr/>
          <p:nvPr/>
        </p:nvSpPr>
        <p:spPr>
          <a:xfrm>
            <a:off x="594814" y="2940886"/>
            <a:ext cx="8648557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将就绪队列分成多个独立队列</a:t>
            </a:r>
          </a:p>
          <a:p>
            <a:r>
              <a:t>每个队列有自己的调度算法</a:t>
            </a:r>
          </a:p>
        </p:txBody>
      </p:sp>
      <p:sp>
        <p:nvSpPr>
          <p:cNvPr id="1277" name="建立多个优先权不同的就绪队列…"/>
          <p:cNvSpPr/>
          <p:nvPr/>
        </p:nvSpPr>
        <p:spPr>
          <a:xfrm>
            <a:off x="14510230" y="2940886"/>
            <a:ext cx="9323899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建立多个优先权不同的就绪队列</a:t>
            </a:r>
          </a:p>
          <a:p>
            <a:r>
              <a:t>每个队列有大小不同的时间片</a:t>
            </a:r>
          </a:p>
        </p:txBody>
      </p:sp>
      <p:sp>
        <p:nvSpPr>
          <p:cNvPr id="1278" name="优先级高队列"/>
          <p:cNvSpPr/>
          <p:nvPr/>
        </p:nvSpPr>
        <p:spPr>
          <a:xfrm>
            <a:off x="967096" y="6257455"/>
            <a:ext cx="392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优先级高队列</a:t>
            </a:r>
          </a:p>
        </p:txBody>
      </p:sp>
      <p:sp>
        <p:nvSpPr>
          <p:cNvPr id="1279" name="优先级低队列"/>
          <p:cNvSpPr/>
          <p:nvPr/>
        </p:nvSpPr>
        <p:spPr>
          <a:xfrm>
            <a:off x="967096" y="7631364"/>
            <a:ext cx="392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优先级低队列</a:t>
            </a:r>
          </a:p>
        </p:txBody>
      </p:sp>
      <p:sp>
        <p:nvSpPr>
          <p:cNvPr id="1280" name="p1"/>
          <p:cNvSpPr/>
          <p:nvPr/>
        </p:nvSpPr>
        <p:spPr>
          <a:xfrm>
            <a:off x="6624007" y="6320955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p1</a:t>
            </a:r>
          </a:p>
        </p:txBody>
      </p:sp>
      <p:sp>
        <p:nvSpPr>
          <p:cNvPr id="1281" name="p2"/>
          <p:cNvSpPr/>
          <p:nvPr/>
        </p:nvSpPr>
        <p:spPr>
          <a:xfrm>
            <a:off x="8277835" y="6320955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p2</a:t>
            </a:r>
          </a:p>
        </p:txBody>
      </p:sp>
      <p:sp>
        <p:nvSpPr>
          <p:cNvPr id="1282" name="p3"/>
          <p:cNvSpPr/>
          <p:nvPr/>
        </p:nvSpPr>
        <p:spPr>
          <a:xfrm>
            <a:off x="9931663" y="6320955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p3</a:t>
            </a:r>
          </a:p>
        </p:txBody>
      </p:sp>
      <p:sp>
        <p:nvSpPr>
          <p:cNvPr id="1283" name="p4"/>
          <p:cNvSpPr/>
          <p:nvPr/>
        </p:nvSpPr>
        <p:spPr>
          <a:xfrm>
            <a:off x="11764091" y="6320955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p4</a:t>
            </a:r>
          </a:p>
        </p:txBody>
      </p:sp>
      <p:sp>
        <p:nvSpPr>
          <p:cNvPr id="1284" name="p5"/>
          <p:cNvSpPr/>
          <p:nvPr/>
        </p:nvSpPr>
        <p:spPr>
          <a:xfrm>
            <a:off x="6623772" y="7694864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p5</a:t>
            </a:r>
          </a:p>
        </p:txBody>
      </p:sp>
      <p:sp>
        <p:nvSpPr>
          <p:cNvPr id="1285" name="p6"/>
          <p:cNvSpPr/>
          <p:nvPr/>
        </p:nvSpPr>
        <p:spPr>
          <a:xfrm>
            <a:off x="8277600" y="7694864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p6</a:t>
            </a:r>
          </a:p>
        </p:txBody>
      </p:sp>
      <p:sp>
        <p:nvSpPr>
          <p:cNvPr id="1286" name="p7"/>
          <p:cNvSpPr/>
          <p:nvPr/>
        </p:nvSpPr>
        <p:spPr>
          <a:xfrm>
            <a:off x="9931427" y="7694864"/>
            <a:ext cx="85534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p7</a:t>
            </a:r>
          </a:p>
        </p:txBody>
      </p:sp>
      <p:sp>
        <p:nvSpPr>
          <p:cNvPr id="1287" name="队列优先权越高，时间片越短"/>
          <p:cNvSpPr/>
          <p:nvPr/>
        </p:nvSpPr>
        <p:spPr>
          <a:xfrm>
            <a:off x="14674496" y="6362700"/>
            <a:ext cx="836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队列优先权越高，时间片越短</a:t>
            </a:r>
          </a:p>
        </p:txBody>
      </p:sp>
      <p:sp>
        <p:nvSpPr>
          <p:cNvPr id="1288" name="队列优先权越低，时间片越长"/>
          <p:cNvSpPr/>
          <p:nvPr/>
        </p:nvSpPr>
        <p:spPr>
          <a:xfrm>
            <a:off x="14674496" y="7631364"/>
            <a:ext cx="836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队列优先权越低，时间片越长</a:t>
            </a:r>
          </a:p>
        </p:txBody>
      </p:sp>
      <p:sp>
        <p:nvSpPr>
          <p:cNvPr id="20" name="3.2.2.5 多级队列调度算法"/>
          <p:cNvSpPr/>
          <p:nvPr/>
        </p:nvSpPr>
        <p:spPr>
          <a:xfrm>
            <a:off x="33917" y="99475"/>
            <a:ext cx="441146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3.2.2.5 多级队列调度算法</a:t>
            </a:r>
          </a:p>
        </p:txBody>
      </p:sp>
    </p:spTree>
    <p:extLst>
      <p:ext uri="{BB962C8B-B14F-4D97-AF65-F5344CB8AC3E}">
        <p14:creationId xmlns:p14="http://schemas.microsoft.com/office/powerpoint/2010/main" val="1749948515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294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1295" name="进程调度算法"/>
          <p:cNvSpPr/>
          <p:nvPr/>
        </p:nvSpPr>
        <p:spPr>
          <a:xfrm>
            <a:off x="644856" y="679064"/>
            <a:ext cx="5128618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进程调度算法</a:t>
            </a:r>
          </a:p>
        </p:txBody>
      </p:sp>
      <p:sp>
        <p:nvSpPr>
          <p:cNvPr id="1296" name="先来先服务调度算法"/>
          <p:cNvSpPr/>
          <p:nvPr/>
        </p:nvSpPr>
        <p:spPr>
          <a:xfrm>
            <a:off x="1365202" y="2940122"/>
            <a:ext cx="56007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先来先服务</a:t>
            </a:r>
            <a:r>
              <a:t>调度算法</a:t>
            </a:r>
          </a:p>
        </p:txBody>
      </p:sp>
      <p:sp>
        <p:nvSpPr>
          <p:cNvPr id="1297" name="短进程优先调度算法"/>
          <p:cNvSpPr/>
          <p:nvPr/>
        </p:nvSpPr>
        <p:spPr>
          <a:xfrm>
            <a:off x="1365202" y="4319521"/>
            <a:ext cx="56007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短进程优先</a:t>
            </a:r>
            <a:r>
              <a:t>调度算法</a:t>
            </a:r>
          </a:p>
        </p:txBody>
      </p:sp>
      <p:sp>
        <p:nvSpPr>
          <p:cNvPr id="1298" name="优先权调度算法"/>
          <p:cNvSpPr/>
          <p:nvPr/>
        </p:nvSpPr>
        <p:spPr>
          <a:xfrm>
            <a:off x="1390650" y="5698920"/>
            <a:ext cx="438150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优先权</a:t>
            </a:r>
            <a:r>
              <a:t>调度算法</a:t>
            </a:r>
          </a:p>
        </p:txBody>
      </p:sp>
      <p:sp>
        <p:nvSpPr>
          <p:cNvPr id="1299" name="时间片轮转调度算法"/>
          <p:cNvSpPr/>
          <p:nvPr/>
        </p:nvSpPr>
        <p:spPr>
          <a:xfrm>
            <a:off x="1365202" y="7029522"/>
            <a:ext cx="56007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时间片轮转</a:t>
            </a:r>
            <a:r>
              <a:t>调度算法</a:t>
            </a:r>
          </a:p>
        </p:txBody>
      </p:sp>
      <p:sp>
        <p:nvSpPr>
          <p:cNvPr id="1300" name="多级队列调度算法"/>
          <p:cNvSpPr/>
          <p:nvPr/>
        </p:nvSpPr>
        <p:spPr>
          <a:xfrm>
            <a:off x="1365202" y="8360123"/>
            <a:ext cx="49911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多级队列</a:t>
            </a:r>
            <a:r>
              <a:t>调度算法</a:t>
            </a:r>
          </a:p>
        </p:txBody>
      </p:sp>
      <p:sp>
        <p:nvSpPr>
          <p:cNvPr id="1301" name="多级反馈队列调度算法"/>
          <p:cNvSpPr/>
          <p:nvPr/>
        </p:nvSpPr>
        <p:spPr>
          <a:xfrm>
            <a:off x="1365202" y="9836077"/>
            <a:ext cx="62103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多级反馈队列</a:t>
            </a:r>
            <a:r>
              <a:t>调度算法</a:t>
            </a:r>
          </a:p>
        </p:txBody>
      </p:sp>
    </p:spTree>
    <p:extLst>
      <p:ext uri="{BB962C8B-B14F-4D97-AF65-F5344CB8AC3E}">
        <p14:creationId xmlns:p14="http://schemas.microsoft.com/office/powerpoint/2010/main" val="59095256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305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1306" name="进程调度算法"/>
          <p:cNvSpPr/>
          <p:nvPr/>
        </p:nvSpPr>
        <p:spPr>
          <a:xfrm>
            <a:off x="644856" y="679064"/>
            <a:ext cx="5128618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进程调度算法</a:t>
            </a:r>
          </a:p>
        </p:txBody>
      </p:sp>
      <p:sp>
        <p:nvSpPr>
          <p:cNvPr id="1307" name="先来先服务调度算法"/>
          <p:cNvSpPr/>
          <p:nvPr/>
        </p:nvSpPr>
        <p:spPr>
          <a:xfrm>
            <a:off x="1365202" y="2940122"/>
            <a:ext cx="56007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先来先服务</a:t>
            </a:r>
            <a:r>
              <a:t>调度算法</a:t>
            </a:r>
          </a:p>
        </p:txBody>
      </p:sp>
      <p:sp>
        <p:nvSpPr>
          <p:cNvPr id="1308" name="短进程优先调度算法"/>
          <p:cNvSpPr/>
          <p:nvPr/>
        </p:nvSpPr>
        <p:spPr>
          <a:xfrm>
            <a:off x="1365202" y="4319521"/>
            <a:ext cx="56007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短进程优先</a:t>
            </a:r>
            <a:r>
              <a:t>调度算法</a:t>
            </a:r>
          </a:p>
        </p:txBody>
      </p:sp>
      <p:sp>
        <p:nvSpPr>
          <p:cNvPr id="1309" name="优先权调度算法"/>
          <p:cNvSpPr/>
          <p:nvPr/>
        </p:nvSpPr>
        <p:spPr>
          <a:xfrm>
            <a:off x="1390650" y="5698920"/>
            <a:ext cx="438150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优先权</a:t>
            </a:r>
            <a:r>
              <a:t>调度算法</a:t>
            </a:r>
          </a:p>
        </p:txBody>
      </p:sp>
      <p:sp>
        <p:nvSpPr>
          <p:cNvPr id="1310" name="时间片轮转调度算法"/>
          <p:cNvSpPr/>
          <p:nvPr/>
        </p:nvSpPr>
        <p:spPr>
          <a:xfrm>
            <a:off x="1365202" y="7029522"/>
            <a:ext cx="56007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时间片轮转</a:t>
            </a:r>
            <a:r>
              <a:t>调度算法</a:t>
            </a:r>
          </a:p>
        </p:txBody>
      </p:sp>
      <p:sp>
        <p:nvSpPr>
          <p:cNvPr id="1311" name="多级队列调度算法"/>
          <p:cNvSpPr/>
          <p:nvPr/>
        </p:nvSpPr>
        <p:spPr>
          <a:xfrm>
            <a:off x="1365202" y="8360123"/>
            <a:ext cx="49911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多级队列</a:t>
            </a:r>
            <a:r>
              <a:t>调度算法</a:t>
            </a:r>
          </a:p>
        </p:txBody>
      </p:sp>
      <p:sp>
        <p:nvSpPr>
          <p:cNvPr id="1312" name="多级反馈队列调度算法"/>
          <p:cNvSpPr/>
          <p:nvPr/>
        </p:nvSpPr>
        <p:spPr>
          <a:xfrm>
            <a:off x="1365202" y="9836077"/>
            <a:ext cx="62103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多级反馈队列</a:t>
            </a:r>
            <a:r>
              <a:t>调度算法</a:t>
            </a:r>
          </a:p>
        </p:txBody>
      </p:sp>
      <p:sp>
        <p:nvSpPr>
          <p:cNvPr id="1313" name="按进程进入系统的先后次序来挑选进程"/>
          <p:cNvSpPr/>
          <p:nvPr/>
        </p:nvSpPr>
        <p:spPr>
          <a:xfrm>
            <a:off x="11940754" y="5698920"/>
            <a:ext cx="104775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按进程进入系统的先后次序来挑选进程</a:t>
            </a:r>
          </a:p>
        </p:txBody>
      </p:sp>
      <p:sp>
        <p:nvSpPr>
          <p:cNvPr id="1314" name="优先选择计算时间短的进程"/>
          <p:cNvSpPr/>
          <p:nvPr/>
        </p:nvSpPr>
        <p:spPr>
          <a:xfrm>
            <a:off x="11940754" y="8542631"/>
            <a:ext cx="74295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优先选择计算时间短的进程</a:t>
            </a:r>
          </a:p>
        </p:txBody>
      </p:sp>
      <p:sp>
        <p:nvSpPr>
          <p:cNvPr id="1315" name="每次把CPU分给队首进程，令其执行一个时间片"/>
          <p:cNvSpPr/>
          <p:nvPr/>
        </p:nvSpPr>
        <p:spPr>
          <a:xfrm>
            <a:off x="11940754" y="3984163"/>
            <a:ext cx="9336640" cy="1610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lnSpc>
                <a:spcPct val="80000"/>
              </a:lnSpc>
              <a:defRPr sz="4800">
                <a:solidFill>
                  <a:schemeClr val="accent5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每次把CPU分给队首进程，令其执行一个时间片</a:t>
            </a:r>
          </a:p>
        </p:txBody>
      </p:sp>
      <p:sp>
        <p:nvSpPr>
          <p:cNvPr id="1316" name="优先选择优先权最高的进程"/>
          <p:cNvSpPr/>
          <p:nvPr/>
        </p:nvSpPr>
        <p:spPr>
          <a:xfrm>
            <a:off x="11940754" y="7029522"/>
            <a:ext cx="74295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优先选择优先权最高的进程</a:t>
            </a:r>
          </a:p>
        </p:txBody>
      </p:sp>
      <p:sp>
        <p:nvSpPr>
          <p:cNvPr id="1317" name="将就绪队列分成多个独立队列"/>
          <p:cNvSpPr/>
          <p:nvPr/>
        </p:nvSpPr>
        <p:spPr>
          <a:xfrm>
            <a:off x="11889861" y="9739522"/>
            <a:ext cx="864855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r>
              <a:t>将就绪队列分成多个独立队列</a:t>
            </a:r>
          </a:p>
        </p:txBody>
      </p:sp>
      <p:sp>
        <p:nvSpPr>
          <p:cNvPr id="1318" name="建立多个优先权不同的就绪队列…"/>
          <p:cNvSpPr/>
          <p:nvPr/>
        </p:nvSpPr>
        <p:spPr>
          <a:xfrm>
            <a:off x="11940754" y="2178044"/>
            <a:ext cx="9162271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lnSpc>
                <a:spcPct val="80000"/>
              </a:lnSpc>
              <a:defRPr>
                <a:solidFill>
                  <a:schemeClr val="accent5"/>
                </a:solidFill>
              </a:defRPr>
            </a:pPr>
            <a:r>
              <a:t>建立多个优先权不同的就绪队列</a:t>
            </a:r>
          </a:p>
          <a:p>
            <a:pPr algn="just">
              <a:lnSpc>
                <a:spcPct val="80000"/>
              </a:lnSpc>
              <a:defRPr>
                <a:solidFill>
                  <a:schemeClr val="accent5"/>
                </a:solidFill>
              </a:defRPr>
            </a:pPr>
            <a:r>
              <a:t>每个队列有大小不同的时间片</a:t>
            </a:r>
          </a:p>
        </p:txBody>
      </p:sp>
    </p:spTree>
    <p:extLst>
      <p:ext uri="{BB962C8B-B14F-4D97-AF65-F5344CB8AC3E}">
        <p14:creationId xmlns:p14="http://schemas.microsoft.com/office/powerpoint/2010/main" val="1076522678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322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1323" name="进程调度算法"/>
          <p:cNvSpPr/>
          <p:nvPr/>
        </p:nvSpPr>
        <p:spPr>
          <a:xfrm>
            <a:off x="644856" y="679064"/>
            <a:ext cx="5128618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进程调度算法</a:t>
            </a:r>
          </a:p>
        </p:txBody>
      </p:sp>
      <p:sp>
        <p:nvSpPr>
          <p:cNvPr id="1324" name="先来先服务调度算法"/>
          <p:cNvSpPr/>
          <p:nvPr/>
        </p:nvSpPr>
        <p:spPr>
          <a:xfrm>
            <a:off x="1365202" y="2940122"/>
            <a:ext cx="56007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先来先服务</a:t>
            </a:r>
            <a:r>
              <a:t>调度算法</a:t>
            </a:r>
          </a:p>
        </p:txBody>
      </p:sp>
      <p:sp>
        <p:nvSpPr>
          <p:cNvPr id="1325" name="短进程优先调度算法"/>
          <p:cNvSpPr/>
          <p:nvPr/>
        </p:nvSpPr>
        <p:spPr>
          <a:xfrm>
            <a:off x="1365202" y="4319521"/>
            <a:ext cx="56007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短进程优先</a:t>
            </a:r>
            <a:r>
              <a:t>调度算法</a:t>
            </a:r>
          </a:p>
        </p:txBody>
      </p:sp>
      <p:sp>
        <p:nvSpPr>
          <p:cNvPr id="1326" name="优先权调度算法"/>
          <p:cNvSpPr/>
          <p:nvPr/>
        </p:nvSpPr>
        <p:spPr>
          <a:xfrm>
            <a:off x="1390650" y="5698920"/>
            <a:ext cx="438150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优先权</a:t>
            </a:r>
            <a:r>
              <a:t>调度算法</a:t>
            </a:r>
          </a:p>
        </p:txBody>
      </p:sp>
      <p:sp>
        <p:nvSpPr>
          <p:cNvPr id="1327" name="时间片轮转调度算法"/>
          <p:cNvSpPr/>
          <p:nvPr/>
        </p:nvSpPr>
        <p:spPr>
          <a:xfrm>
            <a:off x="1365202" y="7029522"/>
            <a:ext cx="56007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时间片轮转</a:t>
            </a:r>
            <a:r>
              <a:t>调度算法</a:t>
            </a:r>
          </a:p>
        </p:txBody>
      </p:sp>
      <p:sp>
        <p:nvSpPr>
          <p:cNvPr id="1328" name="多级队列调度算法"/>
          <p:cNvSpPr/>
          <p:nvPr/>
        </p:nvSpPr>
        <p:spPr>
          <a:xfrm>
            <a:off x="1365202" y="8360123"/>
            <a:ext cx="49911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多级队列</a:t>
            </a:r>
            <a:r>
              <a:t>调度算法</a:t>
            </a:r>
          </a:p>
        </p:txBody>
      </p:sp>
      <p:sp>
        <p:nvSpPr>
          <p:cNvPr id="1329" name="多级反馈队列调度算法"/>
          <p:cNvSpPr/>
          <p:nvPr/>
        </p:nvSpPr>
        <p:spPr>
          <a:xfrm>
            <a:off x="1365202" y="9836077"/>
            <a:ext cx="62103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多级反馈队列</a:t>
            </a:r>
            <a:r>
              <a:t>调度算法</a:t>
            </a:r>
          </a:p>
        </p:txBody>
      </p:sp>
      <p:sp>
        <p:nvSpPr>
          <p:cNvPr id="1330" name="按进程进入系统的先后次序来挑选进程"/>
          <p:cNvSpPr/>
          <p:nvPr/>
        </p:nvSpPr>
        <p:spPr>
          <a:xfrm>
            <a:off x="11940754" y="5698920"/>
            <a:ext cx="104775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按进程进入系统的先后次序来挑选进程</a:t>
            </a:r>
          </a:p>
        </p:txBody>
      </p:sp>
      <p:sp>
        <p:nvSpPr>
          <p:cNvPr id="1331" name="优先选择计算时间短的进程"/>
          <p:cNvSpPr/>
          <p:nvPr/>
        </p:nvSpPr>
        <p:spPr>
          <a:xfrm>
            <a:off x="11940754" y="8542631"/>
            <a:ext cx="74295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优先选择计算时间短的进程</a:t>
            </a:r>
          </a:p>
        </p:txBody>
      </p:sp>
      <p:sp>
        <p:nvSpPr>
          <p:cNvPr id="1332" name="优先选择优先权最高的进程"/>
          <p:cNvSpPr/>
          <p:nvPr/>
        </p:nvSpPr>
        <p:spPr>
          <a:xfrm>
            <a:off x="11940754" y="7029522"/>
            <a:ext cx="74295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优先选择优先权最高的进程</a:t>
            </a:r>
          </a:p>
        </p:txBody>
      </p:sp>
      <p:sp>
        <p:nvSpPr>
          <p:cNvPr id="1333" name="将就绪队列分成多个独立队列"/>
          <p:cNvSpPr/>
          <p:nvPr/>
        </p:nvSpPr>
        <p:spPr>
          <a:xfrm>
            <a:off x="11889861" y="9739522"/>
            <a:ext cx="864855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r>
              <a:t>将就绪队列分成多个独立队列</a:t>
            </a:r>
          </a:p>
        </p:txBody>
      </p:sp>
      <p:sp>
        <p:nvSpPr>
          <p:cNvPr id="1334" name="建立多个优先权不同的就绪队列…"/>
          <p:cNvSpPr/>
          <p:nvPr/>
        </p:nvSpPr>
        <p:spPr>
          <a:xfrm>
            <a:off x="11940754" y="2178044"/>
            <a:ext cx="9162271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lnSpc>
                <a:spcPct val="80000"/>
              </a:lnSpc>
              <a:defRPr>
                <a:solidFill>
                  <a:schemeClr val="accent5"/>
                </a:solidFill>
              </a:defRPr>
            </a:pPr>
            <a:r>
              <a:t>建立多个优先权不同的就绪队列</a:t>
            </a:r>
          </a:p>
          <a:p>
            <a:pPr algn="just">
              <a:lnSpc>
                <a:spcPct val="80000"/>
              </a:lnSpc>
              <a:defRPr>
                <a:solidFill>
                  <a:schemeClr val="accent5"/>
                </a:solidFill>
              </a:defRPr>
            </a:pPr>
            <a:r>
              <a:t>每个队列有大小不同的时间片</a:t>
            </a:r>
          </a:p>
        </p:txBody>
      </p:sp>
      <p:sp>
        <p:nvSpPr>
          <p:cNvPr id="1335" name="线条"/>
          <p:cNvSpPr/>
          <p:nvPr/>
        </p:nvSpPr>
        <p:spPr>
          <a:xfrm>
            <a:off x="7189464" y="3421459"/>
            <a:ext cx="4368046" cy="275746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336" name="线条"/>
          <p:cNvSpPr/>
          <p:nvPr/>
        </p:nvSpPr>
        <p:spPr>
          <a:xfrm>
            <a:off x="7189464" y="4800825"/>
            <a:ext cx="4544387" cy="3962315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337" name="线条"/>
          <p:cNvSpPr/>
          <p:nvPr/>
        </p:nvSpPr>
        <p:spPr>
          <a:xfrm>
            <a:off x="6374921" y="6123840"/>
            <a:ext cx="5361900" cy="144412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338" name="线条"/>
          <p:cNvSpPr/>
          <p:nvPr/>
        </p:nvSpPr>
        <p:spPr>
          <a:xfrm flipV="1">
            <a:off x="7181960" y="4785568"/>
            <a:ext cx="4554861" cy="2744204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339" name="每次把CPU分给队首进程，令其执行一个时间片"/>
          <p:cNvSpPr/>
          <p:nvPr/>
        </p:nvSpPr>
        <p:spPr>
          <a:xfrm>
            <a:off x="11940754" y="3984163"/>
            <a:ext cx="9336640" cy="1610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lnSpc>
                <a:spcPct val="80000"/>
              </a:lnSpc>
              <a:defRPr sz="4800">
                <a:solidFill>
                  <a:schemeClr val="accent5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每次把CPU分给队首进程，令其执行一个时间片</a:t>
            </a:r>
          </a:p>
        </p:txBody>
      </p:sp>
      <p:sp>
        <p:nvSpPr>
          <p:cNvPr id="1340" name="线条"/>
          <p:cNvSpPr/>
          <p:nvPr/>
        </p:nvSpPr>
        <p:spPr>
          <a:xfrm>
            <a:off x="6470881" y="8824249"/>
            <a:ext cx="5361901" cy="144412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341" name="线条"/>
          <p:cNvSpPr/>
          <p:nvPr/>
        </p:nvSpPr>
        <p:spPr>
          <a:xfrm flipV="1">
            <a:off x="7716114" y="3119410"/>
            <a:ext cx="4121189" cy="7254345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92317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346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347" name="选择调度方式和算法的若干准则"/>
          <p:cNvSpPr/>
          <p:nvPr/>
        </p:nvSpPr>
        <p:spPr>
          <a:xfrm>
            <a:off x="644856" y="653617"/>
            <a:ext cx="9540613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选择调度方式和算法的若干准则</a:t>
            </a:r>
          </a:p>
        </p:txBody>
      </p:sp>
      <p:sp>
        <p:nvSpPr>
          <p:cNvPr id="348" name="1.周转时间短"/>
          <p:cNvSpPr/>
          <p:nvPr/>
        </p:nvSpPr>
        <p:spPr>
          <a:xfrm>
            <a:off x="1365202" y="3678099"/>
            <a:ext cx="368617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>
              <a:defRPr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1.周转时间短</a:t>
            </a:r>
          </a:p>
        </p:txBody>
      </p:sp>
      <p:sp>
        <p:nvSpPr>
          <p:cNvPr id="349" name="2.响应时间快"/>
          <p:cNvSpPr/>
          <p:nvPr/>
        </p:nvSpPr>
        <p:spPr>
          <a:xfrm>
            <a:off x="1365202" y="5913861"/>
            <a:ext cx="376475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>
              <a:defRPr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2.响应时间快</a:t>
            </a:r>
          </a:p>
        </p:txBody>
      </p:sp>
      <p:sp>
        <p:nvSpPr>
          <p:cNvPr id="350" name="3.截止时间的保证"/>
          <p:cNvSpPr/>
          <p:nvPr/>
        </p:nvSpPr>
        <p:spPr>
          <a:xfrm>
            <a:off x="1390650" y="7293261"/>
            <a:ext cx="498871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3.截止时间的保证</a:t>
            </a:r>
          </a:p>
        </p:txBody>
      </p:sp>
      <p:sp>
        <p:nvSpPr>
          <p:cNvPr id="351" name="4.系统吞吐量高"/>
          <p:cNvSpPr/>
          <p:nvPr/>
        </p:nvSpPr>
        <p:spPr>
          <a:xfrm>
            <a:off x="1365202" y="8623862"/>
            <a:ext cx="4386264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>
              <a:defRPr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4.系统吞吐量高</a:t>
            </a:r>
          </a:p>
        </p:txBody>
      </p:sp>
      <p:sp>
        <p:nvSpPr>
          <p:cNvPr id="352" name="5.处理机利用率好"/>
          <p:cNvSpPr/>
          <p:nvPr/>
        </p:nvSpPr>
        <p:spPr>
          <a:xfrm>
            <a:off x="1365202" y="9954464"/>
            <a:ext cx="498872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>
              <a:defRPr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5.处理机利用率好</a:t>
            </a:r>
          </a:p>
        </p:txBody>
      </p:sp>
      <p:sp>
        <p:nvSpPr>
          <p:cNvPr id="353" name="平均周转时间T=1/n✖️(T1+T2+T3+...+Tn)"/>
          <p:cNvSpPr/>
          <p:nvPr/>
        </p:nvSpPr>
        <p:spPr>
          <a:xfrm>
            <a:off x="5519973" y="2662236"/>
            <a:ext cx="1198015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平均周转时间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T=1/n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✖️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(T</a:t>
            </a:r>
            <a:r>
              <a:rPr b="1" baseline="-5999">
                <a:latin typeface="Helvetica"/>
                <a:ea typeface="Helvetica"/>
                <a:cs typeface="Helvetica"/>
                <a:sym typeface="Helvetica"/>
              </a:rPr>
              <a:t>1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+T</a:t>
            </a:r>
            <a:r>
              <a:rPr b="1" baseline="-5999">
                <a:latin typeface="Helvetica"/>
                <a:ea typeface="Helvetica"/>
                <a:cs typeface="Helvetica"/>
                <a:sym typeface="Helvetica"/>
              </a:rPr>
              <a:t>2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+T</a:t>
            </a:r>
            <a:r>
              <a:rPr b="1" baseline="-5999">
                <a:latin typeface="Helvetica"/>
                <a:ea typeface="Helvetica"/>
                <a:cs typeface="Helvetica"/>
                <a:sym typeface="Helvetica"/>
              </a:rPr>
              <a:t>3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+</a:t>
            </a:r>
            <a:r>
              <a:rPr b="1" baseline="-5999">
                <a:latin typeface="Helvetica"/>
                <a:ea typeface="Helvetica"/>
                <a:cs typeface="Helvetica"/>
                <a:sym typeface="Helvetica"/>
              </a:rPr>
              <a:t>...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+T</a:t>
            </a:r>
            <a:r>
              <a:rPr b="1" baseline="-5999">
                <a:latin typeface="Helvetica"/>
                <a:ea typeface="Helvetica"/>
                <a:cs typeface="Helvetica"/>
                <a:sym typeface="Helvetica"/>
              </a:rPr>
              <a:t>n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)</a:t>
            </a:r>
          </a:p>
        </p:txBody>
      </p:sp>
      <p:sp>
        <p:nvSpPr>
          <p:cNvPr id="354" name="带权平均周转时间W=1/n✖️(T1/T1s+T2/T2s+T3/T3s+…+Tn/Tns)"/>
          <p:cNvSpPr/>
          <p:nvPr/>
        </p:nvSpPr>
        <p:spPr>
          <a:xfrm>
            <a:off x="5519973" y="4581257"/>
            <a:ext cx="1748170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带权平均周转时间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W=1/n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✖️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(T</a:t>
            </a:r>
            <a:r>
              <a:rPr b="1" baseline="-5999">
                <a:latin typeface="Helvetica"/>
                <a:ea typeface="Helvetica"/>
                <a:cs typeface="Helvetica"/>
                <a:sym typeface="Helvetica"/>
              </a:rPr>
              <a:t>1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/T</a:t>
            </a:r>
            <a:r>
              <a:rPr b="1" baseline="-5999">
                <a:latin typeface="Helvetica"/>
                <a:ea typeface="Helvetica"/>
                <a:cs typeface="Helvetica"/>
                <a:sym typeface="Helvetica"/>
              </a:rPr>
              <a:t>1s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+T</a:t>
            </a:r>
            <a:r>
              <a:rPr b="1" baseline="-5999">
                <a:latin typeface="Helvetica"/>
                <a:ea typeface="Helvetica"/>
                <a:cs typeface="Helvetica"/>
                <a:sym typeface="Helvetica"/>
              </a:rPr>
              <a:t>2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/T</a:t>
            </a:r>
            <a:r>
              <a:rPr b="1" baseline="-5999">
                <a:latin typeface="Helvetica"/>
                <a:ea typeface="Helvetica"/>
                <a:cs typeface="Helvetica"/>
                <a:sym typeface="Helvetica"/>
              </a:rPr>
              <a:t>2s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+T</a:t>
            </a:r>
            <a:r>
              <a:rPr b="1" baseline="-5999">
                <a:latin typeface="Helvetica"/>
                <a:ea typeface="Helvetica"/>
                <a:cs typeface="Helvetica"/>
                <a:sym typeface="Helvetica"/>
              </a:rPr>
              <a:t>3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/T</a:t>
            </a:r>
            <a:r>
              <a:rPr b="1" baseline="-5999">
                <a:latin typeface="Helvetica"/>
                <a:ea typeface="Helvetica"/>
                <a:cs typeface="Helvetica"/>
                <a:sym typeface="Helvetica"/>
              </a:rPr>
              <a:t>3s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+</a:t>
            </a:r>
            <a:r>
              <a:rPr b="1" baseline="-5999">
                <a:latin typeface="Helvetica"/>
                <a:ea typeface="Helvetica"/>
                <a:cs typeface="Helvetica"/>
                <a:sym typeface="Helvetica"/>
              </a:rPr>
              <a:t>…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+T</a:t>
            </a:r>
            <a:r>
              <a:rPr b="1" baseline="-5999">
                <a:latin typeface="Helvetica"/>
                <a:ea typeface="Helvetica"/>
                <a:cs typeface="Helvetica"/>
                <a:sym typeface="Helvetica"/>
              </a:rPr>
              <a:t>n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/T</a:t>
            </a:r>
            <a:r>
              <a:rPr b="1" baseline="-5999">
                <a:latin typeface="Helvetica"/>
                <a:ea typeface="Helvetica"/>
                <a:cs typeface="Helvetica"/>
                <a:sym typeface="Helvetica"/>
              </a:rPr>
              <a:t>ns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)</a:t>
            </a:r>
          </a:p>
        </p:txBody>
      </p:sp>
      <p:sp>
        <p:nvSpPr>
          <p:cNvPr id="355" name="服务时间Ts：一个作业在CPU上执行的总时间"/>
          <p:cNvSpPr/>
          <p:nvPr/>
        </p:nvSpPr>
        <p:spPr>
          <a:xfrm>
            <a:off x="5519973" y="3654438"/>
            <a:ext cx="13344054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b="1">
                <a:latin typeface="Helvetica"/>
                <a:ea typeface="Helvetica"/>
                <a:cs typeface="Helvetica"/>
                <a:sym typeface="Helvetica"/>
              </a:rPr>
              <a:t>服务时间T</a:t>
            </a:r>
            <a:r>
              <a:rPr b="1" baseline="-5999">
                <a:latin typeface="Helvetica"/>
                <a:ea typeface="Helvetica"/>
                <a:cs typeface="Helvetica"/>
                <a:sym typeface="Helvetica"/>
              </a:rPr>
              <a:t>s</a:t>
            </a:r>
            <a:r>
              <a:t>：一个作业在CPU上执行的总时间</a:t>
            </a:r>
          </a:p>
        </p:txBody>
      </p:sp>
      <p:sp>
        <p:nvSpPr>
          <p:cNvPr id="356" name="3.2.1.1 周转时间短"/>
          <p:cNvSpPr/>
          <p:nvPr/>
        </p:nvSpPr>
        <p:spPr>
          <a:xfrm>
            <a:off x="62492" y="70900"/>
            <a:ext cx="3080972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1">
                    <a:lumMod val="75000"/>
                  </a:schemeClr>
                </a:solidFill>
              </a:rPr>
              <a:t>3.2.1.1 周转时间短</a:t>
            </a:r>
          </a:p>
        </p:txBody>
      </p:sp>
      <p:pic>
        <p:nvPicPr>
          <p:cNvPr id="357" name="屏幕快照 2019-03-05 下午6.15.32.png" descr="屏幕快照 2019-03-05 下午6.15.3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74355" y="902516"/>
            <a:ext cx="5980995" cy="10599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57937518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345" name="1 进程调度的功能与时机"/>
          <p:cNvSpPr/>
          <p:nvPr/>
        </p:nvSpPr>
        <p:spPr>
          <a:xfrm>
            <a:off x="9349067" y="3617302"/>
            <a:ext cx="89370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1 进程调度的功能与时机</a:t>
            </a:r>
          </a:p>
        </p:txBody>
      </p:sp>
      <p:sp>
        <p:nvSpPr>
          <p:cNvPr id="1346" name="2 进程调度算法"/>
          <p:cNvSpPr/>
          <p:nvPr/>
        </p:nvSpPr>
        <p:spPr>
          <a:xfrm>
            <a:off x="9349067" y="4680348"/>
            <a:ext cx="56858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2 进程调度算法</a:t>
            </a:r>
          </a:p>
        </p:txBody>
      </p:sp>
      <p:sp>
        <p:nvSpPr>
          <p:cNvPr id="1347" name="3 实时系统中的调度"/>
          <p:cNvSpPr/>
          <p:nvPr/>
        </p:nvSpPr>
        <p:spPr>
          <a:xfrm>
            <a:off x="9349067" y="5743394"/>
            <a:ext cx="73114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3 实时系统中的调度</a:t>
            </a:r>
          </a:p>
        </p:txBody>
      </p:sp>
      <p:sp>
        <p:nvSpPr>
          <p:cNvPr id="1348" name="4 进程切换"/>
          <p:cNvSpPr/>
          <p:nvPr/>
        </p:nvSpPr>
        <p:spPr>
          <a:xfrm>
            <a:off x="9349067" y="6806440"/>
            <a:ext cx="40602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4 进程切换</a:t>
            </a:r>
          </a:p>
        </p:txBody>
      </p:sp>
      <p:sp>
        <p:nvSpPr>
          <p:cNvPr id="1349" name="5 多处理器调度"/>
          <p:cNvSpPr/>
          <p:nvPr/>
        </p:nvSpPr>
        <p:spPr>
          <a:xfrm>
            <a:off x="9349067" y="7869486"/>
            <a:ext cx="56858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5 多处理器调度</a:t>
            </a:r>
          </a:p>
        </p:txBody>
      </p:sp>
      <p:sp>
        <p:nvSpPr>
          <p:cNvPr id="1350" name="6 死锁"/>
          <p:cNvSpPr/>
          <p:nvPr/>
        </p:nvSpPr>
        <p:spPr>
          <a:xfrm>
            <a:off x="9349067" y="8932532"/>
            <a:ext cx="24346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6 死锁</a:t>
            </a:r>
          </a:p>
        </p:txBody>
      </p:sp>
      <p:sp>
        <p:nvSpPr>
          <p:cNvPr id="1351" name="章节内容"/>
          <p:cNvSpPr/>
          <p:nvPr/>
        </p:nvSpPr>
        <p:spPr>
          <a:xfrm>
            <a:off x="1239618" y="1211576"/>
            <a:ext cx="336550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章节内容</a:t>
            </a:r>
          </a:p>
        </p:txBody>
      </p:sp>
    </p:spTree>
    <p:extLst>
      <p:ext uri="{BB962C8B-B14F-4D97-AF65-F5344CB8AC3E}">
        <p14:creationId xmlns:p14="http://schemas.microsoft.com/office/powerpoint/2010/main" val="2040276905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354" name="第三节 实时系统中的调度"/>
          <p:cNvSpPr/>
          <p:nvPr/>
        </p:nvSpPr>
        <p:spPr>
          <a:xfrm>
            <a:off x="9857978" y="105864"/>
            <a:ext cx="46680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实时系统中的调度</a:t>
            </a:r>
          </a:p>
        </p:txBody>
      </p:sp>
      <p:sp>
        <p:nvSpPr>
          <p:cNvPr id="1355" name="实现实时调度的基本条件"/>
          <p:cNvSpPr/>
          <p:nvPr/>
        </p:nvSpPr>
        <p:spPr>
          <a:xfrm>
            <a:off x="644856" y="577275"/>
            <a:ext cx="7434367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实现实时调度的基本条件</a:t>
            </a:r>
          </a:p>
        </p:txBody>
      </p:sp>
      <p:pic>
        <p:nvPicPr>
          <p:cNvPr id="1361" name="屏幕快照 2019-03-05 下午6.32.11.png" descr="屏幕快照 2019-03-05 下午6.32.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613594" y="586443"/>
            <a:ext cx="5074454" cy="175471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3.3.2 常用的几种实时调度算法"/>
          <p:cNvSpPr/>
          <p:nvPr/>
        </p:nvSpPr>
        <p:spPr>
          <a:xfrm>
            <a:off x="73674" y="55326"/>
            <a:ext cx="456535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3.3.1.0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实现实时调度的基本条件</a:t>
            </a:r>
          </a:p>
        </p:txBody>
      </p:sp>
    </p:spTree>
    <p:extLst>
      <p:ext uri="{BB962C8B-B14F-4D97-AF65-F5344CB8AC3E}">
        <p14:creationId xmlns:p14="http://schemas.microsoft.com/office/powerpoint/2010/main" val="2062550686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366" name="第三节 实时系统中的调度"/>
          <p:cNvSpPr/>
          <p:nvPr/>
        </p:nvSpPr>
        <p:spPr>
          <a:xfrm>
            <a:off x="9857978" y="105864"/>
            <a:ext cx="46680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实时系统中的调度</a:t>
            </a:r>
          </a:p>
        </p:txBody>
      </p:sp>
      <p:sp>
        <p:nvSpPr>
          <p:cNvPr id="1367" name="实现实时调度的基本条件"/>
          <p:cNvSpPr/>
          <p:nvPr/>
        </p:nvSpPr>
        <p:spPr>
          <a:xfrm>
            <a:off x="644856" y="577275"/>
            <a:ext cx="7434367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实现实时调度的基本条件</a:t>
            </a:r>
          </a:p>
        </p:txBody>
      </p:sp>
      <p:sp>
        <p:nvSpPr>
          <p:cNvPr id="1368" name="提供必要的调度信息"/>
          <p:cNvSpPr/>
          <p:nvPr/>
        </p:nvSpPr>
        <p:spPr>
          <a:xfrm>
            <a:off x="1095887" y="3277200"/>
            <a:ext cx="5600701" cy="9525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提供必要的调度信息</a:t>
            </a:r>
          </a:p>
        </p:txBody>
      </p:sp>
      <p:sp>
        <p:nvSpPr>
          <p:cNvPr id="1369" name="就绪时间"/>
          <p:cNvSpPr/>
          <p:nvPr/>
        </p:nvSpPr>
        <p:spPr>
          <a:xfrm>
            <a:off x="8448197" y="3258150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就绪时间</a:t>
            </a:r>
          </a:p>
        </p:txBody>
      </p:sp>
      <p:sp>
        <p:nvSpPr>
          <p:cNvPr id="1370" name="开始截止时间"/>
          <p:cNvSpPr/>
          <p:nvPr/>
        </p:nvSpPr>
        <p:spPr>
          <a:xfrm>
            <a:off x="11681514" y="3258150"/>
            <a:ext cx="392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开始截止时间</a:t>
            </a:r>
          </a:p>
        </p:txBody>
      </p:sp>
      <p:sp>
        <p:nvSpPr>
          <p:cNvPr id="1371" name="完成截止时间"/>
          <p:cNvSpPr/>
          <p:nvPr/>
        </p:nvSpPr>
        <p:spPr>
          <a:xfrm>
            <a:off x="16184830" y="3258150"/>
            <a:ext cx="392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完成截止时间</a:t>
            </a:r>
          </a:p>
        </p:txBody>
      </p:sp>
      <p:pic>
        <p:nvPicPr>
          <p:cNvPr id="1372" name="屏幕快照 2018-02-27 下午4.44.39.png" descr="屏幕快照 2018-02-27 下午4.44.3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71720" y="5264432"/>
            <a:ext cx="7912101" cy="400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4" name="屏幕快照 2019-03-05 下午6.32.11.png" descr="屏幕快照 2019-03-05 下午6.32.1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613594" y="586443"/>
            <a:ext cx="5074454" cy="175471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3.3.1.1 提供必要的调度信息"/>
          <p:cNvSpPr/>
          <p:nvPr/>
        </p:nvSpPr>
        <p:spPr>
          <a:xfrm>
            <a:off x="73674" y="50738"/>
            <a:ext cx="41036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3.3.1.1 提供必要的调度信息</a:t>
            </a:r>
          </a:p>
        </p:txBody>
      </p:sp>
    </p:spTree>
    <p:extLst>
      <p:ext uri="{BB962C8B-B14F-4D97-AF65-F5344CB8AC3E}">
        <p14:creationId xmlns:p14="http://schemas.microsoft.com/office/powerpoint/2010/main" val="364235129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379" name="第三节 实时系统中的调度"/>
          <p:cNvSpPr/>
          <p:nvPr/>
        </p:nvSpPr>
        <p:spPr>
          <a:xfrm>
            <a:off x="9857978" y="105864"/>
            <a:ext cx="46680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实时系统中的调度</a:t>
            </a:r>
          </a:p>
        </p:txBody>
      </p:sp>
      <p:sp>
        <p:nvSpPr>
          <p:cNvPr id="1380" name="实现实时调度的基本条件"/>
          <p:cNvSpPr/>
          <p:nvPr/>
        </p:nvSpPr>
        <p:spPr>
          <a:xfrm>
            <a:off x="644856" y="577275"/>
            <a:ext cx="7434367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实现实时调度的基本条件</a:t>
            </a:r>
          </a:p>
        </p:txBody>
      </p:sp>
      <p:sp>
        <p:nvSpPr>
          <p:cNvPr id="1381" name="提供必要的调度信息"/>
          <p:cNvSpPr/>
          <p:nvPr/>
        </p:nvSpPr>
        <p:spPr>
          <a:xfrm>
            <a:off x="1095887" y="3277200"/>
            <a:ext cx="5600701" cy="9525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提供必要的调度信息</a:t>
            </a:r>
          </a:p>
        </p:txBody>
      </p:sp>
      <p:sp>
        <p:nvSpPr>
          <p:cNvPr id="1382" name="系统处理能力强"/>
          <p:cNvSpPr/>
          <p:nvPr/>
        </p:nvSpPr>
        <p:spPr>
          <a:xfrm>
            <a:off x="1705487" y="5032816"/>
            <a:ext cx="4381501" cy="9525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系统处理能力强</a:t>
            </a:r>
          </a:p>
        </p:txBody>
      </p:sp>
      <p:sp>
        <p:nvSpPr>
          <p:cNvPr id="1383" name="就绪时间"/>
          <p:cNvSpPr/>
          <p:nvPr/>
        </p:nvSpPr>
        <p:spPr>
          <a:xfrm>
            <a:off x="8448197" y="3258150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就绪时间</a:t>
            </a:r>
          </a:p>
        </p:txBody>
      </p:sp>
      <p:sp>
        <p:nvSpPr>
          <p:cNvPr id="1384" name="开始截止时间"/>
          <p:cNvSpPr/>
          <p:nvPr/>
        </p:nvSpPr>
        <p:spPr>
          <a:xfrm>
            <a:off x="11681514" y="3258150"/>
            <a:ext cx="392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开始截止时间</a:t>
            </a:r>
          </a:p>
        </p:txBody>
      </p:sp>
      <p:sp>
        <p:nvSpPr>
          <p:cNvPr id="1385" name="完成截止时间"/>
          <p:cNvSpPr/>
          <p:nvPr/>
        </p:nvSpPr>
        <p:spPr>
          <a:xfrm>
            <a:off x="16184830" y="3258150"/>
            <a:ext cx="392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完成截止时间</a:t>
            </a:r>
          </a:p>
        </p:txBody>
      </p:sp>
      <p:pic>
        <p:nvPicPr>
          <p:cNvPr id="1386" name="屏幕快照 2018-02-27 下午4.44.39.png" descr="屏幕快照 2018-02-27 下午4.44.3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71720" y="5264432"/>
            <a:ext cx="7912101" cy="400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7" name="3.3.1.2 系统处理能力强"/>
          <p:cNvSpPr/>
          <p:nvPr/>
        </p:nvSpPr>
        <p:spPr>
          <a:xfrm>
            <a:off x="73674" y="90495"/>
            <a:ext cx="348813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3.3.1.2 系统处理能力强</a:t>
            </a:r>
          </a:p>
        </p:txBody>
      </p:sp>
      <p:pic>
        <p:nvPicPr>
          <p:cNvPr id="1388" name="屏幕快照 2019-03-05 下午6.32.11.png" descr="屏幕快照 2019-03-05 下午6.32.1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613594" y="586443"/>
            <a:ext cx="5074454" cy="175471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99721220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393" name="第三节 实时系统中的调度"/>
          <p:cNvSpPr/>
          <p:nvPr/>
        </p:nvSpPr>
        <p:spPr>
          <a:xfrm>
            <a:off x="9857978" y="105864"/>
            <a:ext cx="46680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实时系统中的调度</a:t>
            </a:r>
          </a:p>
        </p:txBody>
      </p:sp>
      <p:sp>
        <p:nvSpPr>
          <p:cNvPr id="1394" name="实现实时调度的基本条件"/>
          <p:cNvSpPr/>
          <p:nvPr/>
        </p:nvSpPr>
        <p:spPr>
          <a:xfrm>
            <a:off x="644856" y="577275"/>
            <a:ext cx="7434367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实现实时调度的基本条件</a:t>
            </a:r>
          </a:p>
        </p:txBody>
      </p:sp>
      <p:sp>
        <p:nvSpPr>
          <p:cNvPr id="1395" name="提供必要的调度信息"/>
          <p:cNvSpPr/>
          <p:nvPr/>
        </p:nvSpPr>
        <p:spPr>
          <a:xfrm>
            <a:off x="1095887" y="3277200"/>
            <a:ext cx="5600701" cy="9525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提供必要的调度信息</a:t>
            </a:r>
          </a:p>
        </p:txBody>
      </p:sp>
      <p:sp>
        <p:nvSpPr>
          <p:cNvPr id="1396" name="系统处理能力强"/>
          <p:cNvSpPr/>
          <p:nvPr/>
        </p:nvSpPr>
        <p:spPr>
          <a:xfrm>
            <a:off x="1705487" y="5032816"/>
            <a:ext cx="4381501" cy="9525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系统处理能力强</a:t>
            </a:r>
          </a:p>
        </p:txBody>
      </p:sp>
      <p:sp>
        <p:nvSpPr>
          <p:cNvPr id="1397" name="采用抢占式调度机制"/>
          <p:cNvSpPr/>
          <p:nvPr/>
        </p:nvSpPr>
        <p:spPr>
          <a:xfrm>
            <a:off x="1095887" y="6788432"/>
            <a:ext cx="5600701" cy="9525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采用抢占式调度机制</a:t>
            </a:r>
          </a:p>
        </p:txBody>
      </p:sp>
      <p:sp>
        <p:nvSpPr>
          <p:cNvPr id="1398" name="就绪时间"/>
          <p:cNvSpPr/>
          <p:nvPr/>
        </p:nvSpPr>
        <p:spPr>
          <a:xfrm>
            <a:off x="8448197" y="3258150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就绪时间</a:t>
            </a:r>
          </a:p>
        </p:txBody>
      </p:sp>
      <p:sp>
        <p:nvSpPr>
          <p:cNvPr id="1399" name="开始截止时间"/>
          <p:cNvSpPr/>
          <p:nvPr/>
        </p:nvSpPr>
        <p:spPr>
          <a:xfrm>
            <a:off x="11681514" y="3258150"/>
            <a:ext cx="392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开始截止时间</a:t>
            </a:r>
          </a:p>
        </p:txBody>
      </p:sp>
      <p:sp>
        <p:nvSpPr>
          <p:cNvPr id="1400" name="完成截止时间"/>
          <p:cNvSpPr/>
          <p:nvPr/>
        </p:nvSpPr>
        <p:spPr>
          <a:xfrm>
            <a:off x="16184830" y="3258150"/>
            <a:ext cx="392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完成截止时间</a:t>
            </a:r>
          </a:p>
        </p:txBody>
      </p:sp>
      <p:pic>
        <p:nvPicPr>
          <p:cNvPr id="1401" name="屏幕快照 2018-02-27 下午4.44.39.png" descr="屏幕快照 2018-02-27 下午4.44.3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71720" y="5264432"/>
            <a:ext cx="7912101" cy="400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402" name="3.3.1.3 采用抢占式调度机制"/>
          <p:cNvSpPr/>
          <p:nvPr/>
        </p:nvSpPr>
        <p:spPr>
          <a:xfrm>
            <a:off x="33917" y="90495"/>
            <a:ext cx="41036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3.3.1.3 采用抢占式调度机制</a:t>
            </a:r>
          </a:p>
        </p:txBody>
      </p:sp>
      <p:pic>
        <p:nvPicPr>
          <p:cNvPr id="1403" name="屏幕快照 2019-03-05 下午6.32.11.png" descr="屏幕快照 2019-03-05 下午6.32.1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613594" y="586443"/>
            <a:ext cx="5074454" cy="175471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76626499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408" name="第三节 实时系统中的调度"/>
          <p:cNvSpPr/>
          <p:nvPr/>
        </p:nvSpPr>
        <p:spPr>
          <a:xfrm>
            <a:off x="9857978" y="105864"/>
            <a:ext cx="46680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实时系统中的调度</a:t>
            </a:r>
          </a:p>
        </p:txBody>
      </p:sp>
      <p:sp>
        <p:nvSpPr>
          <p:cNvPr id="1409" name="实现实时调度的基本条件"/>
          <p:cNvSpPr/>
          <p:nvPr/>
        </p:nvSpPr>
        <p:spPr>
          <a:xfrm>
            <a:off x="644856" y="577275"/>
            <a:ext cx="7434367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实现实时调度的基本条件</a:t>
            </a:r>
          </a:p>
        </p:txBody>
      </p:sp>
      <p:sp>
        <p:nvSpPr>
          <p:cNvPr id="1410" name="提供必要的调度信息"/>
          <p:cNvSpPr/>
          <p:nvPr/>
        </p:nvSpPr>
        <p:spPr>
          <a:xfrm>
            <a:off x="1095887" y="3277200"/>
            <a:ext cx="5600701" cy="9525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提供必要的调度信息</a:t>
            </a:r>
          </a:p>
        </p:txBody>
      </p:sp>
      <p:sp>
        <p:nvSpPr>
          <p:cNvPr id="1411" name="系统处理能力强"/>
          <p:cNvSpPr/>
          <p:nvPr/>
        </p:nvSpPr>
        <p:spPr>
          <a:xfrm>
            <a:off x="1705487" y="5032816"/>
            <a:ext cx="4381501" cy="9525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系统处理能力强</a:t>
            </a:r>
          </a:p>
        </p:txBody>
      </p:sp>
      <p:sp>
        <p:nvSpPr>
          <p:cNvPr id="1412" name="采用抢占式调度机制"/>
          <p:cNvSpPr/>
          <p:nvPr/>
        </p:nvSpPr>
        <p:spPr>
          <a:xfrm>
            <a:off x="1095887" y="6788432"/>
            <a:ext cx="5600701" cy="9525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采用抢占式调度机制</a:t>
            </a:r>
          </a:p>
        </p:txBody>
      </p:sp>
      <p:sp>
        <p:nvSpPr>
          <p:cNvPr id="1413" name="具有快速切换机制"/>
          <p:cNvSpPr/>
          <p:nvPr/>
        </p:nvSpPr>
        <p:spPr>
          <a:xfrm>
            <a:off x="1400687" y="8544049"/>
            <a:ext cx="4991101" cy="9525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具有快速切换机制</a:t>
            </a:r>
          </a:p>
        </p:txBody>
      </p:sp>
      <p:sp>
        <p:nvSpPr>
          <p:cNvPr id="1414" name="就绪时间"/>
          <p:cNvSpPr/>
          <p:nvPr/>
        </p:nvSpPr>
        <p:spPr>
          <a:xfrm>
            <a:off x="8448197" y="3258150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就绪时间</a:t>
            </a:r>
          </a:p>
        </p:txBody>
      </p:sp>
      <p:sp>
        <p:nvSpPr>
          <p:cNvPr id="1415" name="开始截止时间"/>
          <p:cNvSpPr/>
          <p:nvPr/>
        </p:nvSpPr>
        <p:spPr>
          <a:xfrm>
            <a:off x="11681514" y="3258150"/>
            <a:ext cx="392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开始截止时间</a:t>
            </a:r>
          </a:p>
        </p:txBody>
      </p:sp>
      <p:sp>
        <p:nvSpPr>
          <p:cNvPr id="1416" name="完成截止时间"/>
          <p:cNvSpPr/>
          <p:nvPr/>
        </p:nvSpPr>
        <p:spPr>
          <a:xfrm>
            <a:off x="16184830" y="3258150"/>
            <a:ext cx="392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完成截止时间</a:t>
            </a:r>
          </a:p>
        </p:txBody>
      </p:sp>
      <p:pic>
        <p:nvPicPr>
          <p:cNvPr id="1417" name="屏幕快照 2018-02-27 下午4.44.39.png" descr="屏幕快照 2018-02-27 下午4.44.3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71720" y="5264432"/>
            <a:ext cx="7912101" cy="400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8" name="3.3.1.4 具有快速切换机制"/>
          <p:cNvSpPr/>
          <p:nvPr/>
        </p:nvSpPr>
        <p:spPr>
          <a:xfrm>
            <a:off x="73674" y="90495"/>
            <a:ext cx="379591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3.3.1.4 具有快速切换机制</a:t>
            </a:r>
          </a:p>
        </p:txBody>
      </p:sp>
      <p:pic>
        <p:nvPicPr>
          <p:cNvPr id="1419" name="屏幕快照 2019-03-05 下午6.32.11.png" descr="屏幕快照 2019-03-05 下午6.32.1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613594" y="586443"/>
            <a:ext cx="5074454" cy="175471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26383419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424" name="第三节 实时系统中的调度"/>
          <p:cNvSpPr/>
          <p:nvPr/>
        </p:nvSpPr>
        <p:spPr>
          <a:xfrm>
            <a:off x="9857978" y="105864"/>
            <a:ext cx="46680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实时系统中的调度</a:t>
            </a:r>
          </a:p>
        </p:txBody>
      </p:sp>
      <p:sp>
        <p:nvSpPr>
          <p:cNvPr id="1425" name="牛刀小试"/>
          <p:cNvSpPr/>
          <p:nvPr/>
        </p:nvSpPr>
        <p:spPr>
          <a:xfrm>
            <a:off x="1176648" y="914221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1426" name="以下不是实现实时调度的基本条件有（）…"/>
          <p:cNvSpPr/>
          <p:nvPr/>
        </p:nvSpPr>
        <p:spPr>
          <a:xfrm>
            <a:off x="6563915" y="4292600"/>
            <a:ext cx="11256170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以下不是实现实时调度的基本条件有（）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A. 系统处理能力强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B. 系统的吞吐量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C. 具有快速切换机制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D. 采用抢占式调度机制</a:t>
            </a:r>
          </a:p>
        </p:txBody>
      </p:sp>
    </p:spTree>
    <p:extLst>
      <p:ext uri="{BB962C8B-B14F-4D97-AF65-F5344CB8AC3E}">
        <p14:creationId xmlns:p14="http://schemas.microsoft.com/office/powerpoint/2010/main" val="1550656343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431" name="第三节 实时系统中的调度"/>
          <p:cNvSpPr/>
          <p:nvPr/>
        </p:nvSpPr>
        <p:spPr>
          <a:xfrm>
            <a:off x="9857978" y="105864"/>
            <a:ext cx="46680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实时系统中的调度</a:t>
            </a:r>
          </a:p>
        </p:txBody>
      </p:sp>
      <p:sp>
        <p:nvSpPr>
          <p:cNvPr id="1432" name="牛刀小试"/>
          <p:cNvSpPr/>
          <p:nvPr/>
        </p:nvSpPr>
        <p:spPr>
          <a:xfrm>
            <a:off x="1176648" y="914221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1433" name="以下不是实现实时调度的基本条件有（）…"/>
          <p:cNvSpPr/>
          <p:nvPr/>
        </p:nvSpPr>
        <p:spPr>
          <a:xfrm>
            <a:off x="6563915" y="4292600"/>
            <a:ext cx="11256170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以下不是实现实时调度的基本条件有（）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A. 系统处理能力强</a:t>
            </a:r>
          </a:p>
          <a:p>
            <a:pPr algn="l">
              <a:defRPr sz="4800">
                <a:solidFill>
                  <a:schemeClr val="accent5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B. 系统的吞吐量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C. 具有快速切换机制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D. 采用抢占式调度机制</a:t>
            </a:r>
          </a:p>
        </p:txBody>
      </p:sp>
    </p:spTree>
    <p:extLst>
      <p:ext uri="{BB962C8B-B14F-4D97-AF65-F5344CB8AC3E}">
        <p14:creationId xmlns:p14="http://schemas.microsoft.com/office/powerpoint/2010/main" val="1134710872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438" name="第三节 实时系统中的调度"/>
          <p:cNvSpPr/>
          <p:nvPr/>
        </p:nvSpPr>
        <p:spPr>
          <a:xfrm>
            <a:off x="9857978" y="105864"/>
            <a:ext cx="46680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实时系统中的调度</a:t>
            </a:r>
          </a:p>
        </p:txBody>
      </p:sp>
      <p:sp>
        <p:nvSpPr>
          <p:cNvPr id="1439" name="实现实时调度的基本条件"/>
          <p:cNvSpPr/>
          <p:nvPr/>
        </p:nvSpPr>
        <p:spPr>
          <a:xfrm>
            <a:off x="644856" y="577275"/>
            <a:ext cx="7434367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实现实时调度的基本条件</a:t>
            </a:r>
          </a:p>
        </p:txBody>
      </p:sp>
      <p:sp>
        <p:nvSpPr>
          <p:cNvPr id="1440" name="提供必要的调度信息"/>
          <p:cNvSpPr/>
          <p:nvPr/>
        </p:nvSpPr>
        <p:spPr>
          <a:xfrm>
            <a:off x="1095887" y="3277200"/>
            <a:ext cx="5600701" cy="9525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提供必要的调度信息</a:t>
            </a:r>
          </a:p>
        </p:txBody>
      </p:sp>
      <p:sp>
        <p:nvSpPr>
          <p:cNvPr id="1441" name="系统处理能力强"/>
          <p:cNvSpPr/>
          <p:nvPr/>
        </p:nvSpPr>
        <p:spPr>
          <a:xfrm>
            <a:off x="1705487" y="5032816"/>
            <a:ext cx="4381501" cy="9525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系统处理能力强</a:t>
            </a:r>
          </a:p>
        </p:txBody>
      </p:sp>
      <p:sp>
        <p:nvSpPr>
          <p:cNvPr id="1442" name="采用抢占式调度机制"/>
          <p:cNvSpPr/>
          <p:nvPr/>
        </p:nvSpPr>
        <p:spPr>
          <a:xfrm>
            <a:off x="1095887" y="6788432"/>
            <a:ext cx="5600701" cy="9525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采用抢占式调度机制</a:t>
            </a:r>
          </a:p>
        </p:txBody>
      </p:sp>
      <p:sp>
        <p:nvSpPr>
          <p:cNvPr id="1443" name="具有快速切换机制"/>
          <p:cNvSpPr/>
          <p:nvPr/>
        </p:nvSpPr>
        <p:spPr>
          <a:xfrm>
            <a:off x="1400687" y="8544049"/>
            <a:ext cx="4991101" cy="9525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具有快速切换机制</a:t>
            </a:r>
          </a:p>
        </p:txBody>
      </p:sp>
      <p:pic>
        <p:nvPicPr>
          <p:cNvPr id="1445" name="屏幕快照 2019-03-05 下午6.32.11.png" descr="屏幕快照 2019-03-05 下午6.32.1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613594" y="586443"/>
            <a:ext cx="5074454" cy="175471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3.3.2 常用的几种实时调度算法"/>
          <p:cNvSpPr/>
          <p:nvPr/>
        </p:nvSpPr>
        <p:spPr>
          <a:xfrm>
            <a:off x="73674" y="55326"/>
            <a:ext cx="456535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3.3.1.0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实现实时调度的基本条件</a:t>
            </a:r>
          </a:p>
        </p:txBody>
      </p:sp>
    </p:spTree>
    <p:extLst>
      <p:ext uri="{BB962C8B-B14F-4D97-AF65-F5344CB8AC3E}">
        <p14:creationId xmlns:p14="http://schemas.microsoft.com/office/powerpoint/2010/main" val="611782502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450" name="第三节 实时系统中的调度"/>
          <p:cNvSpPr/>
          <p:nvPr/>
        </p:nvSpPr>
        <p:spPr>
          <a:xfrm>
            <a:off x="9857978" y="105864"/>
            <a:ext cx="46680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实时系统中的调度</a:t>
            </a:r>
          </a:p>
        </p:txBody>
      </p:sp>
      <p:sp>
        <p:nvSpPr>
          <p:cNvPr id="1451" name="常用的实时调度算法"/>
          <p:cNvSpPr/>
          <p:nvPr/>
        </p:nvSpPr>
        <p:spPr>
          <a:xfrm>
            <a:off x="644856" y="577275"/>
            <a:ext cx="7434367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常用的实时调度算法</a:t>
            </a:r>
          </a:p>
        </p:txBody>
      </p:sp>
      <p:sp>
        <p:nvSpPr>
          <p:cNvPr id="1452" name="🌰淘宝&amp;京东"/>
          <p:cNvSpPr/>
          <p:nvPr/>
        </p:nvSpPr>
        <p:spPr>
          <a:xfrm>
            <a:off x="665670" y="3359939"/>
            <a:ext cx="371284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🌰淘宝&amp;京东</a:t>
            </a:r>
          </a:p>
        </p:txBody>
      </p:sp>
      <p:sp>
        <p:nvSpPr>
          <p:cNvPr id="1453" name="3.3.2 常用的几种实时调度算法"/>
          <p:cNvSpPr/>
          <p:nvPr/>
        </p:nvSpPr>
        <p:spPr>
          <a:xfrm>
            <a:off x="73674" y="90495"/>
            <a:ext cx="441146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3.3.2 常用的几种实时调度算法</a:t>
            </a:r>
          </a:p>
        </p:txBody>
      </p:sp>
      <p:pic>
        <p:nvPicPr>
          <p:cNvPr id="1454" name="屏幕快照 2019-03-05 下午6.32.53.png" descr="屏幕快照 2019-03-05 下午6.32.5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07772" y="716975"/>
            <a:ext cx="5365751" cy="9906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586349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牛刀小试"/>
          <p:cNvSpPr/>
          <p:nvPr/>
        </p:nvSpPr>
        <p:spPr>
          <a:xfrm>
            <a:off x="1176648" y="914221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362" name="1704…"/>
          <p:cNvSpPr/>
          <p:nvPr/>
        </p:nvSpPr>
        <p:spPr>
          <a:xfrm>
            <a:off x="1638228" y="5549900"/>
            <a:ext cx="21107545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1704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进程调度时，如果进程i进入系统的时间为Si，等待时间为Wi，执行时间为Ri，得到最终计算结果的时间为Ei，则此进程的周转时间可以表示为______。</a:t>
            </a:r>
          </a:p>
        </p:txBody>
      </p:sp>
      <p:sp>
        <p:nvSpPr>
          <p:cNvPr id="363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364" name="第二节 进程调度算法"/>
          <p:cNvSpPr/>
          <p:nvPr/>
        </p:nvSpPr>
        <p:spPr>
          <a:xfrm>
            <a:off x="10264378" y="105864"/>
            <a:ext cx="38552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进程调度算法</a:t>
            </a:r>
          </a:p>
        </p:txBody>
      </p:sp>
      <p:sp>
        <p:nvSpPr>
          <p:cNvPr id="6" name="3.2.1.1 周转时间短"/>
          <p:cNvSpPr/>
          <p:nvPr/>
        </p:nvSpPr>
        <p:spPr>
          <a:xfrm>
            <a:off x="62492" y="70900"/>
            <a:ext cx="3080972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1">
                    <a:lumMod val="75000"/>
                  </a:schemeClr>
                </a:solidFill>
              </a:rPr>
              <a:t>3.2.1.1 周转时间短</a:t>
            </a:r>
          </a:p>
        </p:txBody>
      </p:sp>
    </p:spTree>
    <p:extLst>
      <p:ext uri="{BB962C8B-B14F-4D97-AF65-F5344CB8AC3E}">
        <p14:creationId xmlns:p14="http://schemas.microsoft.com/office/powerpoint/2010/main" val="239210615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459" name="第三节 实时系统中的调度"/>
          <p:cNvSpPr/>
          <p:nvPr/>
        </p:nvSpPr>
        <p:spPr>
          <a:xfrm>
            <a:off x="9857978" y="105864"/>
            <a:ext cx="46680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实时系统中的调度</a:t>
            </a:r>
          </a:p>
        </p:txBody>
      </p:sp>
      <p:sp>
        <p:nvSpPr>
          <p:cNvPr id="1460" name="常用的实时调度算法"/>
          <p:cNvSpPr/>
          <p:nvPr/>
        </p:nvSpPr>
        <p:spPr>
          <a:xfrm>
            <a:off x="644856" y="577275"/>
            <a:ext cx="7434367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常用的实时调度算法</a:t>
            </a:r>
          </a:p>
        </p:txBody>
      </p:sp>
      <p:sp>
        <p:nvSpPr>
          <p:cNvPr id="1461" name="🌰淘宝&amp;京东"/>
          <p:cNvSpPr/>
          <p:nvPr/>
        </p:nvSpPr>
        <p:spPr>
          <a:xfrm>
            <a:off x="665670" y="3359939"/>
            <a:ext cx="371284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🌰淘宝&amp;京东</a:t>
            </a:r>
          </a:p>
        </p:txBody>
      </p:sp>
      <p:sp>
        <p:nvSpPr>
          <p:cNvPr id="1462" name="最早截止时间优先算法EDF"/>
          <p:cNvSpPr/>
          <p:nvPr/>
        </p:nvSpPr>
        <p:spPr>
          <a:xfrm>
            <a:off x="5353876" y="3385339"/>
            <a:ext cx="75438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最早截止时间</a:t>
            </a:r>
            <a:r>
              <a:t>优先算法EDF</a:t>
            </a:r>
          </a:p>
        </p:txBody>
      </p:sp>
      <p:sp>
        <p:nvSpPr>
          <p:cNvPr id="1463" name="开始截止时间越早，进程优先级越高，越优先获得CPU"/>
          <p:cNvSpPr/>
          <p:nvPr/>
        </p:nvSpPr>
        <p:spPr>
          <a:xfrm>
            <a:off x="7016652" y="4657742"/>
            <a:ext cx="1538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开始截止时间越早，进程优先级越高，越优先获得CPU</a:t>
            </a:r>
          </a:p>
        </p:txBody>
      </p:sp>
      <p:sp>
        <p:nvSpPr>
          <p:cNvPr id="1464" name="箭头"/>
          <p:cNvSpPr/>
          <p:nvPr/>
        </p:nvSpPr>
        <p:spPr>
          <a:xfrm>
            <a:off x="5576925" y="4683142"/>
            <a:ext cx="1270001" cy="9398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66" name="屏幕快照 2019-03-05 下午6.32.53.png" descr="屏幕快照 2019-03-05 下午6.32.5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307772" y="716975"/>
            <a:ext cx="536575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3.3.2 常用的几种实时调度算法"/>
          <p:cNvSpPr/>
          <p:nvPr/>
        </p:nvSpPr>
        <p:spPr>
          <a:xfrm>
            <a:off x="73674" y="90495"/>
            <a:ext cx="441146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3.3.2 常用的几种实时调度算法</a:t>
            </a:r>
          </a:p>
        </p:txBody>
      </p:sp>
    </p:spTree>
    <p:extLst>
      <p:ext uri="{BB962C8B-B14F-4D97-AF65-F5344CB8AC3E}">
        <p14:creationId xmlns:p14="http://schemas.microsoft.com/office/powerpoint/2010/main" val="538498441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471" name="第三节 实时系统中的调度"/>
          <p:cNvSpPr/>
          <p:nvPr/>
        </p:nvSpPr>
        <p:spPr>
          <a:xfrm>
            <a:off x="9857978" y="105864"/>
            <a:ext cx="46680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实时系统中的调度</a:t>
            </a:r>
          </a:p>
        </p:txBody>
      </p:sp>
      <p:sp>
        <p:nvSpPr>
          <p:cNvPr id="1472" name="常用的实时调度算法"/>
          <p:cNvSpPr/>
          <p:nvPr/>
        </p:nvSpPr>
        <p:spPr>
          <a:xfrm>
            <a:off x="644856" y="577275"/>
            <a:ext cx="7434367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常用的实时调度算法</a:t>
            </a:r>
          </a:p>
        </p:txBody>
      </p:sp>
      <p:sp>
        <p:nvSpPr>
          <p:cNvPr id="1473" name="🌰淘宝&amp;京东"/>
          <p:cNvSpPr/>
          <p:nvPr/>
        </p:nvSpPr>
        <p:spPr>
          <a:xfrm>
            <a:off x="665670" y="3359939"/>
            <a:ext cx="371284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🌰淘宝&amp;京东</a:t>
            </a:r>
          </a:p>
        </p:txBody>
      </p:sp>
      <p:sp>
        <p:nvSpPr>
          <p:cNvPr id="1474" name="最早截止时间优先算法EDF"/>
          <p:cNvSpPr/>
          <p:nvPr/>
        </p:nvSpPr>
        <p:spPr>
          <a:xfrm>
            <a:off x="5353876" y="3385339"/>
            <a:ext cx="75438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最早截止时间</a:t>
            </a:r>
            <a:r>
              <a:t>优先算法EDF</a:t>
            </a:r>
          </a:p>
        </p:txBody>
      </p:sp>
      <p:sp>
        <p:nvSpPr>
          <p:cNvPr id="1475" name="开始截止时间越早，进程优先级越高，越优先获得CPU"/>
          <p:cNvSpPr/>
          <p:nvPr/>
        </p:nvSpPr>
        <p:spPr>
          <a:xfrm>
            <a:off x="7016652" y="4657742"/>
            <a:ext cx="1538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开始截止时间越早，进程优先级越高，越优先获得CPU</a:t>
            </a:r>
          </a:p>
        </p:txBody>
      </p:sp>
      <p:sp>
        <p:nvSpPr>
          <p:cNvPr id="1476" name="箭头"/>
          <p:cNvSpPr/>
          <p:nvPr/>
        </p:nvSpPr>
        <p:spPr>
          <a:xfrm>
            <a:off x="5576925" y="4683142"/>
            <a:ext cx="1270001" cy="9398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7" name="最低松弛度优先算法EDF"/>
          <p:cNvSpPr/>
          <p:nvPr/>
        </p:nvSpPr>
        <p:spPr>
          <a:xfrm>
            <a:off x="5251852" y="8293709"/>
            <a:ext cx="69342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最低松弛度</a:t>
            </a:r>
            <a:r>
              <a:t>优先算法EDF</a:t>
            </a:r>
          </a:p>
        </p:txBody>
      </p:sp>
      <p:pic>
        <p:nvPicPr>
          <p:cNvPr id="1479" name="屏幕快照 2019-03-05 下午6.32.53.png" descr="屏幕快照 2019-03-05 下午6.32.5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307772" y="716975"/>
            <a:ext cx="536575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3.3.2 常用的几种实时调度算法"/>
          <p:cNvSpPr/>
          <p:nvPr/>
        </p:nvSpPr>
        <p:spPr>
          <a:xfrm>
            <a:off x="73674" y="90495"/>
            <a:ext cx="441146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3.3.2 常用的几种实时调度算法</a:t>
            </a:r>
          </a:p>
        </p:txBody>
      </p:sp>
    </p:spTree>
    <p:extLst>
      <p:ext uri="{BB962C8B-B14F-4D97-AF65-F5344CB8AC3E}">
        <p14:creationId xmlns:p14="http://schemas.microsoft.com/office/powerpoint/2010/main" val="1820386038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484" name="第三节 实时系统中的调度"/>
          <p:cNvSpPr/>
          <p:nvPr/>
        </p:nvSpPr>
        <p:spPr>
          <a:xfrm>
            <a:off x="9857978" y="105864"/>
            <a:ext cx="46680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实时系统中的调度</a:t>
            </a:r>
          </a:p>
        </p:txBody>
      </p:sp>
      <p:sp>
        <p:nvSpPr>
          <p:cNvPr id="1485" name="常用的实时调度算法"/>
          <p:cNvSpPr/>
          <p:nvPr/>
        </p:nvSpPr>
        <p:spPr>
          <a:xfrm>
            <a:off x="644856" y="577275"/>
            <a:ext cx="7434367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常用的实时调度算法</a:t>
            </a:r>
          </a:p>
        </p:txBody>
      </p:sp>
      <p:sp>
        <p:nvSpPr>
          <p:cNvPr id="1486" name="🌰淘宝&amp;京东"/>
          <p:cNvSpPr/>
          <p:nvPr/>
        </p:nvSpPr>
        <p:spPr>
          <a:xfrm>
            <a:off x="665670" y="3359939"/>
            <a:ext cx="371284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🌰淘宝&amp;京东</a:t>
            </a:r>
          </a:p>
        </p:txBody>
      </p:sp>
      <p:sp>
        <p:nvSpPr>
          <p:cNvPr id="1487" name="最早截止时间优先算法EDF"/>
          <p:cNvSpPr/>
          <p:nvPr/>
        </p:nvSpPr>
        <p:spPr>
          <a:xfrm>
            <a:off x="5353876" y="3385339"/>
            <a:ext cx="75438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最早截止时间</a:t>
            </a:r>
            <a:r>
              <a:t>优先算法EDF</a:t>
            </a:r>
          </a:p>
        </p:txBody>
      </p:sp>
      <p:sp>
        <p:nvSpPr>
          <p:cNvPr id="1488" name="开始截止时间越早，进程优先级越高，越优先获得CPU"/>
          <p:cNvSpPr/>
          <p:nvPr/>
        </p:nvSpPr>
        <p:spPr>
          <a:xfrm>
            <a:off x="7016652" y="4657742"/>
            <a:ext cx="1538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开始截止时间越早，进程优先级越高，越优先获得CPU</a:t>
            </a:r>
          </a:p>
        </p:txBody>
      </p:sp>
      <p:sp>
        <p:nvSpPr>
          <p:cNvPr id="1489" name="箭头"/>
          <p:cNvSpPr/>
          <p:nvPr/>
        </p:nvSpPr>
        <p:spPr>
          <a:xfrm>
            <a:off x="5576925" y="4683142"/>
            <a:ext cx="1270001" cy="9398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90" name="最低松弛度优先算法EDF"/>
          <p:cNvSpPr/>
          <p:nvPr/>
        </p:nvSpPr>
        <p:spPr>
          <a:xfrm>
            <a:off x="5251852" y="8293709"/>
            <a:ext cx="69342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最低松弛度</a:t>
            </a:r>
            <a:r>
              <a:t>优先算法EDF</a:t>
            </a:r>
          </a:p>
        </p:txBody>
      </p:sp>
      <p:grpSp>
        <p:nvGrpSpPr>
          <p:cNvPr id="1493" name="进程的紧迫程度"/>
          <p:cNvGrpSpPr/>
          <p:nvPr/>
        </p:nvGrpSpPr>
        <p:grpSpPr>
          <a:xfrm>
            <a:off x="5204773" y="6881606"/>
            <a:ext cx="4711701" cy="1143001"/>
            <a:chOff x="0" y="0"/>
            <a:chExt cx="4711700" cy="1143000"/>
          </a:xfrm>
        </p:grpSpPr>
        <p:sp>
          <p:nvSpPr>
            <p:cNvPr id="1492" name="进程的紧迫程度"/>
            <p:cNvSpPr/>
            <p:nvPr/>
          </p:nvSpPr>
          <p:spPr>
            <a:xfrm>
              <a:off x="38100" y="38100"/>
              <a:ext cx="46355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进程的紧迫程度</a:t>
              </a:r>
            </a:p>
          </p:txBody>
        </p:sp>
        <p:pic>
          <p:nvPicPr>
            <p:cNvPr id="1491" name="进程的紧迫程度" descr="进程的紧迫程度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4711701" cy="1143001"/>
            </a:xfrm>
            <a:prstGeom prst="rect">
              <a:avLst/>
            </a:prstGeom>
            <a:effectLst/>
          </p:spPr>
        </p:pic>
      </p:grpSp>
      <p:pic>
        <p:nvPicPr>
          <p:cNvPr id="1495" name="屏幕快照 2019-03-05 下午6.32.53.png" descr="屏幕快照 2019-03-05 下午6.32.5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307772" y="716975"/>
            <a:ext cx="536575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3.3.2 常用的几种实时调度算法"/>
          <p:cNvSpPr/>
          <p:nvPr/>
        </p:nvSpPr>
        <p:spPr>
          <a:xfrm>
            <a:off x="73674" y="90495"/>
            <a:ext cx="441146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3.3.2 常用的几种实时调度算法</a:t>
            </a:r>
          </a:p>
        </p:txBody>
      </p:sp>
    </p:spTree>
    <p:extLst>
      <p:ext uri="{BB962C8B-B14F-4D97-AF65-F5344CB8AC3E}">
        <p14:creationId xmlns:p14="http://schemas.microsoft.com/office/powerpoint/2010/main" val="11213671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500" name="第三节 实时系统中的调度"/>
          <p:cNvSpPr/>
          <p:nvPr/>
        </p:nvSpPr>
        <p:spPr>
          <a:xfrm>
            <a:off x="9857978" y="105864"/>
            <a:ext cx="46680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实时系统中的调度</a:t>
            </a:r>
          </a:p>
        </p:txBody>
      </p:sp>
      <p:sp>
        <p:nvSpPr>
          <p:cNvPr id="1501" name="常用的实时调度算法"/>
          <p:cNvSpPr/>
          <p:nvPr/>
        </p:nvSpPr>
        <p:spPr>
          <a:xfrm>
            <a:off x="644856" y="577275"/>
            <a:ext cx="7434367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常用的实时调度算法</a:t>
            </a:r>
          </a:p>
        </p:txBody>
      </p:sp>
      <p:sp>
        <p:nvSpPr>
          <p:cNvPr id="1502" name="🌰淘宝&amp;京东"/>
          <p:cNvSpPr/>
          <p:nvPr/>
        </p:nvSpPr>
        <p:spPr>
          <a:xfrm>
            <a:off x="665670" y="3359939"/>
            <a:ext cx="371284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🌰淘宝&amp;京东</a:t>
            </a:r>
          </a:p>
        </p:txBody>
      </p:sp>
      <p:sp>
        <p:nvSpPr>
          <p:cNvPr id="1503" name="最早截止时间优先算法EDF"/>
          <p:cNvSpPr/>
          <p:nvPr/>
        </p:nvSpPr>
        <p:spPr>
          <a:xfrm>
            <a:off x="5353876" y="3385339"/>
            <a:ext cx="75438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最早截止时间</a:t>
            </a:r>
            <a:r>
              <a:t>优先算法EDF</a:t>
            </a:r>
          </a:p>
        </p:txBody>
      </p:sp>
      <p:sp>
        <p:nvSpPr>
          <p:cNvPr id="1504" name="开始截止时间越早，进程优先级越高，越优先获得CPU"/>
          <p:cNvSpPr/>
          <p:nvPr/>
        </p:nvSpPr>
        <p:spPr>
          <a:xfrm>
            <a:off x="7016652" y="4657742"/>
            <a:ext cx="1538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开始截止时间越早，进程优先级越高，越优先获得CPU</a:t>
            </a:r>
          </a:p>
        </p:txBody>
      </p:sp>
      <p:sp>
        <p:nvSpPr>
          <p:cNvPr id="1505" name="箭头"/>
          <p:cNvSpPr/>
          <p:nvPr/>
        </p:nvSpPr>
        <p:spPr>
          <a:xfrm>
            <a:off x="5576925" y="4683142"/>
            <a:ext cx="1270001" cy="9398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6" name="最低松弛度优先算法EDF"/>
          <p:cNvSpPr/>
          <p:nvPr/>
        </p:nvSpPr>
        <p:spPr>
          <a:xfrm>
            <a:off x="5251852" y="8293709"/>
            <a:ext cx="69342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最低松弛度</a:t>
            </a:r>
            <a:r>
              <a:t>优先算法EDF</a:t>
            </a:r>
          </a:p>
        </p:txBody>
      </p:sp>
      <p:grpSp>
        <p:nvGrpSpPr>
          <p:cNvPr id="1509" name="进程的紧迫程度"/>
          <p:cNvGrpSpPr/>
          <p:nvPr/>
        </p:nvGrpSpPr>
        <p:grpSpPr>
          <a:xfrm>
            <a:off x="5204773" y="6881606"/>
            <a:ext cx="4711701" cy="1143001"/>
            <a:chOff x="0" y="0"/>
            <a:chExt cx="4711700" cy="1143000"/>
          </a:xfrm>
        </p:grpSpPr>
        <p:sp>
          <p:nvSpPr>
            <p:cNvPr id="1508" name="进程的紧迫程度"/>
            <p:cNvSpPr/>
            <p:nvPr/>
          </p:nvSpPr>
          <p:spPr>
            <a:xfrm>
              <a:off x="38100" y="38100"/>
              <a:ext cx="46355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进程的紧迫程度</a:t>
              </a:r>
            </a:p>
          </p:txBody>
        </p:sp>
        <p:pic>
          <p:nvPicPr>
            <p:cNvPr id="1507" name="进程的紧迫程度" descr="进程的紧迫程度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4711701" cy="1143001"/>
            </a:xfrm>
            <a:prstGeom prst="rect">
              <a:avLst/>
            </a:prstGeom>
            <a:effectLst/>
          </p:spPr>
        </p:pic>
      </p:grpSp>
      <p:sp>
        <p:nvSpPr>
          <p:cNvPr id="1510" name="L=T-Tc-Ts"/>
          <p:cNvSpPr/>
          <p:nvPr/>
        </p:nvSpPr>
        <p:spPr>
          <a:xfrm>
            <a:off x="10783887" y="7021306"/>
            <a:ext cx="281622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L=T-Tc-Ts</a:t>
            </a:r>
          </a:p>
        </p:txBody>
      </p:sp>
      <p:pic>
        <p:nvPicPr>
          <p:cNvPr id="1512" name="屏幕快照 2019-03-05 下午6.32.53.png" descr="屏幕快照 2019-03-05 下午6.32.5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307772" y="716975"/>
            <a:ext cx="536575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3.3.2 常用的几种实时调度算法"/>
          <p:cNvSpPr/>
          <p:nvPr/>
        </p:nvSpPr>
        <p:spPr>
          <a:xfrm>
            <a:off x="73674" y="90495"/>
            <a:ext cx="441146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3.3.2 常用的几种实时调度算法</a:t>
            </a:r>
          </a:p>
        </p:txBody>
      </p:sp>
    </p:spTree>
    <p:extLst>
      <p:ext uri="{BB962C8B-B14F-4D97-AF65-F5344CB8AC3E}">
        <p14:creationId xmlns:p14="http://schemas.microsoft.com/office/powerpoint/2010/main" val="1031447492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517" name="第三节 实时系统中的调度"/>
          <p:cNvSpPr/>
          <p:nvPr/>
        </p:nvSpPr>
        <p:spPr>
          <a:xfrm>
            <a:off x="9857978" y="105864"/>
            <a:ext cx="46680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实时系统中的调度</a:t>
            </a:r>
          </a:p>
        </p:txBody>
      </p:sp>
      <p:sp>
        <p:nvSpPr>
          <p:cNvPr id="1518" name="常用的实时调度算法"/>
          <p:cNvSpPr/>
          <p:nvPr/>
        </p:nvSpPr>
        <p:spPr>
          <a:xfrm>
            <a:off x="644856" y="577275"/>
            <a:ext cx="7434367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常用的实时调度算法</a:t>
            </a:r>
          </a:p>
        </p:txBody>
      </p:sp>
      <p:sp>
        <p:nvSpPr>
          <p:cNvPr id="1519" name="🌰淘宝&amp;京东"/>
          <p:cNvSpPr/>
          <p:nvPr/>
        </p:nvSpPr>
        <p:spPr>
          <a:xfrm>
            <a:off x="665670" y="3359939"/>
            <a:ext cx="371284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🌰淘宝&amp;京东</a:t>
            </a:r>
          </a:p>
        </p:txBody>
      </p:sp>
      <p:sp>
        <p:nvSpPr>
          <p:cNvPr id="1520" name="最早截止时间优先算法EDF"/>
          <p:cNvSpPr/>
          <p:nvPr/>
        </p:nvSpPr>
        <p:spPr>
          <a:xfrm>
            <a:off x="5353876" y="3385339"/>
            <a:ext cx="75438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最早截止时间</a:t>
            </a:r>
            <a:r>
              <a:t>优先算法EDF</a:t>
            </a:r>
          </a:p>
        </p:txBody>
      </p:sp>
      <p:sp>
        <p:nvSpPr>
          <p:cNvPr id="1521" name="开始截止时间越早，进程优先级越高，越优先获得CPU"/>
          <p:cNvSpPr/>
          <p:nvPr/>
        </p:nvSpPr>
        <p:spPr>
          <a:xfrm>
            <a:off x="7016652" y="4657742"/>
            <a:ext cx="1538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开始截止时间越早，进程优先级越高，越优先获得CPU</a:t>
            </a:r>
          </a:p>
        </p:txBody>
      </p:sp>
      <p:sp>
        <p:nvSpPr>
          <p:cNvPr id="1522" name="箭头"/>
          <p:cNvSpPr/>
          <p:nvPr/>
        </p:nvSpPr>
        <p:spPr>
          <a:xfrm>
            <a:off x="5576925" y="4683142"/>
            <a:ext cx="1270001" cy="9398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23" name="最低松弛度优先算法EDF"/>
          <p:cNvSpPr/>
          <p:nvPr/>
        </p:nvSpPr>
        <p:spPr>
          <a:xfrm>
            <a:off x="5251852" y="8293709"/>
            <a:ext cx="69342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最低松弛度</a:t>
            </a:r>
            <a:r>
              <a:t>优先算法EDF</a:t>
            </a:r>
          </a:p>
        </p:txBody>
      </p:sp>
      <p:grpSp>
        <p:nvGrpSpPr>
          <p:cNvPr id="1526" name="进程的紧迫程度"/>
          <p:cNvGrpSpPr/>
          <p:nvPr/>
        </p:nvGrpSpPr>
        <p:grpSpPr>
          <a:xfrm>
            <a:off x="5204773" y="6881606"/>
            <a:ext cx="4711701" cy="1143001"/>
            <a:chOff x="0" y="0"/>
            <a:chExt cx="4711700" cy="1143000"/>
          </a:xfrm>
        </p:grpSpPr>
        <p:sp>
          <p:nvSpPr>
            <p:cNvPr id="1525" name="进程的紧迫程度"/>
            <p:cNvSpPr/>
            <p:nvPr/>
          </p:nvSpPr>
          <p:spPr>
            <a:xfrm>
              <a:off x="38100" y="38100"/>
              <a:ext cx="46355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进程的紧迫程度</a:t>
              </a:r>
            </a:p>
          </p:txBody>
        </p:sp>
        <p:pic>
          <p:nvPicPr>
            <p:cNvPr id="1524" name="进程的紧迫程度" descr="进程的紧迫程度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4711701" cy="1143001"/>
            </a:xfrm>
            <a:prstGeom prst="rect">
              <a:avLst/>
            </a:prstGeom>
            <a:effectLst/>
          </p:spPr>
        </p:pic>
      </p:grpSp>
      <p:sp>
        <p:nvSpPr>
          <p:cNvPr id="1527" name="L=T-Tc-Ts"/>
          <p:cNvSpPr/>
          <p:nvPr/>
        </p:nvSpPr>
        <p:spPr>
          <a:xfrm>
            <a:off x="10783887" y="7021306"/>
            <a:ext cx="281622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L=T-Tc-Ts</a:t>
            </a:r>
          </a:p>
        </p:txBody>
      </p:sp>
      <p:sp>
        <p:nvSpPr>
          <p:cNvPr id="1528" name="T：完成截止时间"/>
          <p:cNvSpPr/>
          <p:nvPr/>
        </p:nvSpPr>
        <p:spPr>
          <a:xfrm>
            <a:off x="14807832" y="6232007"/>
            <a:ext cx="4947184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T：完成截止时间</a:t>
            </a:r>
          </a:p>
        </p:txBody>
      </p:sp>
      <p:sp>
        <p:nvSpPr>
          <p:cNvPr id="1529" name="Tc：当前时间"/>
          <p:cNvSpPr/>
          <p:nvPr/>
        </p:nvSpPr>
        <p:spPr>
          <a:xfrm>
            <a:off x="14780721" y="6957806"/>
            <a:ext cx="3983522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Tc：当前时间</a:t>
            </a:r>
          </a:p>
        </p:txBody>
      </p:sp>
      <p:sp>
        <p:nvSpPr>
          <p:cNvPr id="1530" name="Ts：处理完该任务还需要的时间"/>
          <p:cNvSpPr/>
          <p:nvPr/>
        </p:nvSpPr>
        <p:spPr>
          <a:xfrm>
            <a:off x="14759987" y="7806273"/>
            <a:ext cx="9063522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Ts：处理完该任务还需要的时间</a:t>
            </a:r>
          </a:p>
        </p:txBody>
      </p:sp>
      <p:pic>
        <p:nvPicPr>
          <p:cNvPr id="1532" name="屏幕快照 2019-03-05 下午6.32.53.png" descr="屏幕快照 2019-03-05 下午6.32.5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307772" y="716975"/>
            <a:ext cx="536575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3.3.2 常用的几种实时调度算法"/>
          <p:cNvSpPr/>
          <p:nvPr/>
        </p:nvSpPr>
        <p:spPr>
          <a:xfrm>
            <a:off x="73674" y="90495"/>
            <a:ext cx="441146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3.3.2 常用的几种实时调度算法</a:t>
            </a:r>
          </a:p>
        </p:txBody>
      </p:sp>
    </p:spTree>
    <p:extLst>
      <p:ext uri="{BB962C8B-B14F-4D97-AF65-F5344CB8AC3E}">
        <p14:creationId xmlns:p14="http://schemas.microsoft.com/office/powerpoint/2010/main" val="1467796821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537" name="第三节 实时系统中的调度"/>
          <p:cNvSpPr/>
          <p:nvPr/>
        </p:nvSpPr>
        <p:spPr>
          <a:xfrm>
            <a:off x="9857978" y="105864"/>
            <a:ext cx="46680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实时系统中的调度</a:t>
            </a:r>
          </a:p>
        </p:txBody>
      </p:sp>
      <p:sp>
        <p:nvSpPr>
          <p:cNvPr id="1538" name="常用的实时调度算法"/>
          <p:cNvSpPr/>
          <p:nvPr/>
        </p:nvSpPr>
        <p:spPr>
          <a:xfrm>
            <a:off x="644856" y="577275"/>
            <a:ext cx="7434367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常用的实时调度算法</a:t>
            </a:r>
          </a:p>
        </p:txBody>
      </p:sp>
      <p:sp>
        <p:nvSpPr>
          <p:cNvPr id="1539" name="🌰淘宝&amp;京东"/>
          <p:cNvSpPr/>
          <p:nvPr/>
        </p:nvSpPr>
        <p:spPr>
          <a:xfrm>
            <a:off x="665670" y="3359939"/>
            <a:ext cx="371284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🌰淘宝&amp;京东</a:t>
            </a:r>
          </a:p>
        </p:txBody>
      </p:sp>
      <p:sp>
        <p:nvSpPr>
          <p:cNvPr id="1540" name="最早截止时间优先算法EDF"/>
          <p:cNvSpPr/>
          <p:nvPr/>
        </p:nvSpPr>
        <p:spPr>
          <a:xfrm>
            <a:off x="5353876" y="3385339"/>
            <a:ext cx="75438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最早截止时间</a:t>
            </a:r>
            <a:r>
              <a:t>优先算法EDF</a:t>
            </a:r>
          </a:p>
        </p:txBody>
      </p:sp>
      <p:sp>
        <p:nvSpPr>
          <p:cNvPr id="1541" name="开始截止时间越早，进程优先级越高，越优先获得CPU"/>
          <p:cNvSpPr/>
          <p:nvPr/>
        </p:nvSpPr>
        <p:spPr>
          <a:xfrm>
            <a:off x="7016652" y="4657742"/>
            <a:ext cx="1538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开始截止时间越早，进程优先级越高，越优先获得CPU</a:t>
            </a:r>
          </a:p>
        </p:txBody>
      </p:sp>
      <p:sp>
        <p:nvSpPr>
          <p:cNvPr id="1542" name="箭头"/>
          <p:cNvSpPr/>
          <p:nvPr/>
        </p:nvSpPr>
        <p:spPr>
          <a:xfrm>
            <a:off x="5576925" y="4683142"/>
            <a:ext cx="1270001" cy="9398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>
              <a:alphaModFix amt="20286"/>
            </a:blip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43" name="最低松弛度优先算法EDF"/>
          <p:cNvSpPr/>
          <p:nvPr/>
        </p:nvSpPr>
        <p:spPr>
          <a:xfrm>
            <a:off x="5251852" y="8293709"/>
            <a:ext cx="69342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最低松弛度</a:t>
            </a:r>
            <a:r>
              <a:t>优先算法EDF</a:t>
            </a:r>
          </a:p>
        </p:txBody>
      </p:sp>
      <p:grpSp>
        <p:nvGrpSpPr>
          <p:cNvPr id="1546" name="进程的紧迫程度"/>
          <p:cNvGrpSpPr/>
          <p:nvPr/>
        </p:nvGrpSpPr>
        <p:grpSpPr>
          <a:xfrm>
            <a:off x="5204773" y="6881606"/>
            <a:ext cx="4711701" cy="1143001"/>
            <a:chOff x="0" y="0"/>
            <a:chExt cx="4711700" cy="1143000"/>
          </a:xfrm>
        </p:grpSpPr>
        <p:sp>
          <p:nvSpPr>
            <p:cNvPr id="1545" name="进程的紧迫程度"/>
            <p:cNvSpPr/>
            <p:nvPr/>
          </p:nvSpPr>
          <p:spPr>
            <a:xfrm>
              <a:off x="38100" y="38100"/>
              <a:ext cx="46355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进程的紧迫程度</a:t>
              </a:r>
            </a:p>
          </p:txBody>
        </p:sp>
        <p:pic>
          <p:nvPicPr>
            <p:cNvPr id="1544" name="进程的紧迫程度" descr="进程的紧迫程度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4711701" cy="1143001"/>
            </a:xfrm>
            <a:prstGeom prst="rect">
              <a:avLst/>
            </a:prstGeom>
            <a:effectLst/>
          </p:spPr>
        </p:pic>
      </p:grpSp>
      <p:sp>
        <p:nvSpPr>
          <p:cNvPr id="1547" name="L=T-Tc-Ts"/>
          <p:cNvSpPr/>
          <p:nvPr/>
        </p:nvSpPr>
        <p:spPr>
          <a:xfrm>
            <a:off x="10783887" y="7021306"/>
            <a:ext cx="281622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L=T-Tc-Ts</a:t>
            </a:r>
          </a:p>
        </p:txBody>
      </p:sp>
      <p:sp>
        <p:nvSpPr>
          <p:cNvPr id="1548" name="T：完成截止时间"/>
          <p:cNvSpPr/>
          <p:nvPr/>
        </p:nvSpPr>
        <p:spPr>
          <a:xfrm>
            <a:off x="14807832" y="6232007"/>
            <a:ext cx="4947184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T：完成截止时间</a:t>
            </a:r>
          </a:p>
        </p:txBody>
      </p:sp>
      <p:sp>
        <p:nvSpPr>
          <p:cNvPr id="1549" name="Tc：当前时间"/>
          <p:cNvSpPr/>
          <p:nvPr/>
        </p:nvSpPr>
        <p:spPr>
          <a:xfrm>
            <a:off x="14780721" y="6957806"/>
            <a:ext cx="3983522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Tc：当前时间</a:t>
            </a:r>
          </a:p>
        </p:txBody>
      </p:sp>
      <p:sp>
        <p:nvSpPr>
          <p:cNvPr id="1550" name="Ts：处理完该任务还需要的时间"/>
          <p:cNvSpPr/>
          <p:nvPr/>
        </p:nvSpPr>
        <p:spPr>
          <a:xfrm>
            <a:off x="14759987" y="7806273"/>
            <a:ext cx="9063522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Ts：处理完该任务还需要的时间</a:t>
            </a:r>
          </a:p>
        </p:txBody>
      </p:sp>
      <p:sp>
        <p:nvSpPr>
          <p:cNvPr id="1551" name="L1=12:40-12:10-20=10分钟"/>
          <p:cNvSpPr/>
          <p:nvPr/>
        </p:nvSpPr>
        <p:spPr>
          <a:xfrm>
            <a:off x="8221345" y="9830062"/>
            <a:ext cx="794131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L1=12:40-12:10-20=10分钟</a:t>
            </a:r>
          </a:p>
        </p:txBody>
      </p:sp>
      <p:sp>
        <p:nvSpPr>
          <p:cNvPr id="1552" name="L2=12:30-12:10-1=19分钟"/>
          <p:cNvSpPr/>
          <p:nvPr/>
        </p:nvSpPr>
        <p:spPr>
          <a:xfrm>
            <a:off x="8397875" y="10954803"/>
            <a:ext cx="758825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L2=12:30-12:10-1=19分钟</a:t>
            </a:r>
          </a:p>
        </p:txBody>
      </p:sp>
      <p:sp>
        <p:nvSpPr>
          <p:cNvPr id="1553" name="淘宝"/>
          <p:cNvSpPr/>
          <p:nvPr/>
        </p:nvSpPr>
        <p:spPr>
          <a:xfrm>
            <a:off x="5850588" y="9830062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淘宝</a:t>
            </a:r>
          </a:p>
        </p:txBody>
      </p:sp>
      <p:sp>
        <p:nvSpPr>
          <p:cNvPr id="1554" name="京东"/>
          <p:cNvSpPr/>
          <p:nvPr/>
        </p:nvSpPr>
        <p:spPr>
          <a:xfrm>
            <a:off x="5850588" y="10954803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京东</a:t>
            </a:r>
          </a:p>
        </p:txBody>
      </p:sp>
      <p:pic>
        <p:nvPicPr>
          <p:cNvPr id="1556" name="屏幕快照 2019-03-05 下午6.32.53.png" descr="屏幕快照 2019-03-05 下午6.32.5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307772" y="716975"/>
            <a:ext cx="536575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3.3.2 常用的几种实时调度算法"/>
          <p:cNvSpPr/>
          <p:nvPr/>
        </p:nvSpPr>
        <p:spPr>
          <a:xfrm>
            <a:off x="73674" y="90495"/>
            <a:ext cx="441146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3.3.2 常用的几种实时调度算法</a:t>
            </a:r>
          </a:p>
        </p:txBody>
      </p:sp>
    </p:spTree>
    <p:extLst>
      <p:ext uri="{BB962C8B-B14F-4D97-AF65-F5344CB8AC3E}">
        <p14:creationId xmlns:p14="http://schemas.microsoft.com/office/powerpoint/2010/main" val="596809120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561" name="第三节 实时系统中的调度"/>
          <p:cNvSpPr/>
          <p:nvPr/>
        </p:nvSpPr>
        <p:spPr>
          <a:xfrm>
            <a:off x="9857978" y="105864"/>
            <a:ext cx="46680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实时系统中的调度</a:t>
            </a:r>
          </a:p>
        </p:txBody>
      </p:sp>
      <p:sp>
        <p:nvSpPr>
          <p:cNvPr id="1562" name="常用的实时调度算法"/>
          <p:cNvSpPr/>
          <p:nvPr/>
        </p:nvSpPr>
        <p:spPr>
          <a:xfrm>
            <a:off x="644856" y="577275"/>
            <a:ext cx="7434367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常用的实时调度算法</a:t>
            </a:r>
          </a:p>
        </p:txBody>
      </p:sp>
      <p:sp>
        <p:nvSpPr>
          <p:cNvPr id="1563" name="🌰淘宝&amp;京东"/>
          <p:cNvSpPr/>
          <p:nvPr/>
        </p:nvSpPr>
        <p:spPr>
          <a:xfrm>
            <a:off x="665670" y="3359939"/>
            <a:ext cx="371284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🌰淘宝&amp;京东</a:t>
            </a:r>
          </a:p>
        </p:txBody>
      </p:sp>
      <p:sp>
        <p:nvSpPr>
          <p:cNvPr id="1564" name="最早截止时间优先算法EDF"/>
          <p:cNvSpPr/>
          <p:nvPr/>
        </p:nvSpPr>
        <p:spPr>
          <a:xfrm>
            <a:off x="5353876" y="3385339"/>
            <a:ext cx="75438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最早截止时间</a:t>
            </a:r>
            <a:r>
              <a:t>优先算法EDF</a:t>
            </a:r>
          </a:p>
        </p:txBody>
      </p:sp>
      <p:sp>
        <p:nvSpPr>
          <p:cNvPr id="1565" name="开始截止时间越早，进程优先级越高，越优先获得CPU"/>
          <p:cNvSpPr/>
          <p:nvPr/>
        </p:nvSpPr>
        <p:spPr>
          <a:xfrm>
            <a:off x="7016652" y="4657742"/>
            <a:ext cx="153892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开始截止时间越早，进程优先级越高，越优先获得CPU</a:t>
            </a:r>
          </a:p>
        </p:txBody>
      </p:sp>
      <p:sp>
        <p:nvSpPr>
          <p:cNvPr id="1566" name="箭头"/>
          <p:cNvSpPr/>
          <p:nvPr/>
        </p:nvSpPr>
        <p:spPr>
          <a:xfrm>
            <a:off x="5576925" y="4683142"/>
            <a:ext cx="1270001" cy="9398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>
              <a:alphaModFix amt="20286"/>
            </a:blip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67" name="最低松弛度优先算法EDF"/>
          <p:cNvSpPr/>
          <p:nvPr/>
        </p:nvSpPr>
        <p:spPr>
          <a:xfrm>
            <a:off x="5251852" y="8293709"/>
            <a:ext cx="69342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最低松弛度</a:t>
            </a:r>
            <a:r>
              <a:t>优先算法EDF</a:t>
            </a:r>
          </a:p>
        </p:txBody>
      </p:sp>
      <p:grpSp>
        <p:nvGrpSpPr>
          <p:cNvPr id="1570" name="进程的紧迫程度"/>
          <p:cNvGrpSpPr/>
          <p:nvPr/>
        </p:nvGrpSpPr>
        <p:grpSpPr>
          <a:xfrm>
            <a:off x="5204773" y="6881606"/>
            <a:ext cx="4711701" cy="1143001"/>
            <a:chOff x="0" y="0"/>
            <a:chExt cx="4711700" cy="1143000"/>
          </a:xfrm>
        </p:grpSpPr>
        <p:sp>
          <p:nvSpPr>
            <p:cNvPr id="1569" name="进程的紧迫程度"/>
            <p:cNvSpPr/>
            <p:nvPr/>
          </p:nvSpPr>
          <p:spPr>
            <a:xfrm>
              <a:off x="38100" y="38100"/>
              <a:ext cx="46355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进程的紧迫程度</a:t>
              </a:r>
            </a:p>
          </p:txBody>
        </p:sp>
        <p:pic>
          <p:nvPicPr>
            <p:cNvPr id="1568" name="进程的紧迫程度" descr="进程的紧迫程度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4711701" cy="1143001"/>
            </a:xfrm>
            <a:prstGeom prst="rect">
              <a:avLst/>
            </a:prstGeom>
            <a:effectLst/>
          </p:spPr>
        </p:pic>
      </p:grpSp>
      <p:sp>
        <p:nvSpPr>
          <p:cNvPr id="1571" name="L=T-Tc-Ts"/>
          <p:cNvSpPr/>
          <p:nvPr/>
        </p:nvSpPr>
        <p:spPr>
          <a:xfrm>
            <a:off x="10783887" y="7021306"/>
            <a:ext cx="281622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L=T-Tc-Ts</a:t>
            </a:r>
          </a:p>
        </p:txBody>
      </p:sp>
      <p:sp>
        <p:nvSpPr>
          <p:cNvPr id="1572" name="T：完成截止时间"/>
          <p:cNvSpPr/>
          <p:nvPr/>
        </p:nvSpPr>
        <p:spPr>
          <a:xfrm>
            <a:off x="14807832" y="6232007"/>
            <a:ext cx="4947184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T：完成截止时间</a:t>
            </a:r>
          </a:p>
        </p:txBody>
      </p:sp>
      <p:sp>
        <p:nvSpPr>
          <p:cNvPr id="1573" name="Tc：当前时间"/>
          <p:cNvSpPr/>
          <p:nvPr/>
        </p:nvSpPr>
        <p:spPr>
          <a:xfrm>
            <a:off x="14780721" y="6957806"/>
            <a:ext cx="3983522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Tc：当前时间</a:t>
            </a:r>
          </a:p>
        </p:txBody>
      </p:sp>
      <p:sp>
        <p:nvSpPr>
          <p:cNvPr id="1574" name="Ts：处理完该任务还需要的时间"/>
          <p:cNvSpPr/>
          <p:nvPr/>
        </p:nvSpPr>
        <p:spPr>
          <a:xfrm>
            <a:off x="14759987" y="7806273"/>
            <a:ext cx="9063522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Ts：处理完该任务还需要的时间</a:t>
            </a:r>
          </a:p>
        </p:txBody>
      </p:sp>
      <p:sp>
        <p:nvSpPr>
          <p:cNvPr id="1575" name="L1=12:40-12:10-20=10分钟"/>
          <p:cNvSpPr/>
          <p:nvPr/>
        </p:nvSpPr>
        <p:spPr>
          <a:xfrm>
            <a:off x="8221345" y="9830062"/>
            <a:ext cx="794131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L1=12:40-12:10-20=10分钟</a:t>
            </a:r>
          </a:p>
        </p:txBody>
      </p:sp>
      <p:sp>
        <p:nvSpPr>
          <p:cNvPr id="1576" name="L2=12:30-12:10-1=19分钟"/>
          <p:cNvSpPr/>
          <p:nvPr/>
        </p:nvSpPr>
        <p:spPr>
          <a:xfrm>
            <a:off x="8397875" y="10954803"/>
            <a:ext cx="758825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L2=12:30-12:10-1=19分钟</a:t>
            </a:r>
          </a:p>
        </p:txBody>
      </p:sp>
      <p:sp>
        <p:nvSpPr>
          <p:cNvPr id="1577" name="淘宝"/>
          <p:cNvSpPr/>
          <p:nvPr/>
        </p:nvSpPr>
        <p:spPr>
          <a:xfrm>
            <a:off x="5850588" y="9830062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淘宝</a:t>
            </a:r>
          </a:p>
        </p:txBody>
      </p:sp>
      <p:sp>
        <p:nvSpPr>
          <p:cNvPr id="1578" name="京东"/>
          <p:cNvSpPr/>
          <p:nvPr/>
        </p:nvSpPr>
        <p:spPr>
          <a:xfrm>
            <a:off x="5850588" y="10954803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京东</a:t>
            </a:r>
          </a:p>
        </p:txBody>
      </p:sp>
      <p:sp>
        <p:nvSpPr>
          <p:cNvPr id="1579" name="L1&lt;L2，先淘宝"/>
          <p:cNvSpPr/>
          <p:nvPr/>
        </p:nvSpPr>
        <p:spPr>
          <a:xfrm>
            <a:off x="16860012" y="10434239"/>
            <a:ext cx="450721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L1&lt;L2，先淘宝</a:t>
            </a:r>
          </a:p>
        </p:txBody>
      </p:sp>
      <p:pic>
        <p:nvPicPr>
          <p:cNvPr id="1581" name="屏幕快照 2019-03-05 下午6.32.53.png" descr="屏幕快照 2019-03-05 下午6.32.5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307772" y="716975"/>
            <a:ext cx="536575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3.3.2 常用的几种实时调度算法"/>
          <p:cNvSpPr/>
          <p:nvPr/>
        </p:nvSpPr>
        <p:spPr>
          <a:xfrm>
            <a:off x="73674" y="90495"/>
            <a:ext cx="441146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3.3.2 常用的几种实时调度算法</a:t>
            </a:r>
          </a:p>
        </p:txBody>
      </p:sp>
    </p:spTree>
    <p:extLst>
      <p:ext uri="{BB962C8B-B14F-4D97-AF65-F5344CB8AC3E}">
        <p14:creationId xmlns:p14="http://schemas.microsoft.com/office/powerpoint/2010/main" val="1263728583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1586" name="第三节 实时系统中的调度"/>
          <p:cNvSpPr/>
          <p:nvPr/>
        </p:nvSpPr>
        <p:spPr>
          <a:xfrm>
            <a:off x="9857978" y="105864"/>
            <a:ext cx="46680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实时系统中的调度</a:t>
            </a:r>
          </a:p>
        </p:txBody>
      </p:sp>
      <p:sp>
        <p:nvSpPr>
          <p:cNvPr id="1587" name="常用的实时调度算法"/>
          <p:cNvSpPr/>
          <p:nvPr/>
        </p:nvSpPr>
        <p:spPr>
          <a:xfrm>
            <a:off x="644856" y="577275"/>
            <a:ext cx="7434367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常用的实时调度算法</a:t>
            </a:r>
          </a:p>
        </p:txBody>
      </p:sp>
      <p:sp>
        <p:nvSpPr>
          <p:cNvPr id="1588" name="最早截止时间优先算法EDF"/>
          <p:cNvSpPr/>
          <p:nvPr/>
        </p:nvSpPr>
        <p:spPr>
          <a:xfrm>
            <a:off x="1256889" y="4899314"/>
            <a:ext cx="75438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最早截止时间</a:t>
            </a:r>
            <a:r>
              <a:t>优先算法EDF</a:t>
            </a:r>
          </a:p>
        </p:txBody>
      </p:sp>
      <p:sp>
        <p:nvSpPr>
          <p:cNvPr id="1589" name="最低松弛度优先算法LLF"/>
          <p:cNvSpPr/>
          <p:nvPr/>
        </p:nvSpPr>
        <p:spPr>
          <a:xfrm>
            <a:off x="1256889" y="7825754"/>
            <a:ext cx="675084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最低松弛度</a:t>
            </a:r>
            <a:r>
              <a:t>优先算法LLF</a:t>
            </a:r>
          </a:p>
        </p:txBody>
      </p:sp>
      <p:pic>
        <p:nvPicPr>
          <p:cNvPr id="1591" name="屏幕快照 2019-03-05 下午6.32.53.png" descr="屏幕快照 2019-03-05 下午6.32.5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07772" y="716975"/>
            <a:ext cx="536575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3.3.2 常用的几种实时调度算法"/>
          <p:cNvSpPr/>
          <p:nvPr/>
        </p:nvSpPr>
        <p:spPr>
          <a:xfrm>
            <a:off x="73674" y="90495"/>
            <a:ext cx="441146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 dirty="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3.3.2 常用的几种实时调度算法</a:t>
            </a:r>
          </a:p>
        </p:txBody>
      </p:sp>
    </p:spTree>
    <p:extLst>
      <p:ext uri="{BB962C8B-B14F-4D97-AF65-F5344CB8AC3E}">
        <p14:creationId xmlns:p14="http://schemas.microsoft.com/office/powerpoint/2010/main" val="1333840053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3.4 进程切换"/>
          <p:cNvSpPr/>
          <p:nvPr/>
        </p:nvSpPr>
        <p:spPr>
          <a:xfrm>
            <a:off x="113431" y="8927"/>
            <a:ext cx="1333698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16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3.4 进程切换</a:t>
            </a:r>
          </a:p>
        </p:txBody>
      </p:sp>
      <p:sp>
        <p:nvSpPr>
          <p:cNvPr id="85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86" name="进程切换的含义"/>
          <p:cNvSpPr/>
          <p:nvPr/>
        </p:nvSpPr>
        <p:spPr>
          <a:xfrm>
            <a:off x="517620" y="386964"/>
            <a:ext cx="5834180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进程切换的含义</a:t>
            </a:r>
          </a:p>
        </p:txBody>
      </p:sp>
      <p:sp>
        <p:nvSpPr>
          <p:cNvPr id="87" name="第四节 进程切换"/>
          <p:cNvSpPr/>
          <p:nvPr/>
        </p:nvSpPr>
        <p:spPr>
          <a:xfrm>
            <a:off x="10670778" y="105864"/>
            <a:ext cx="30424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第四节 进程切换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600" y="895164"/>
            <a:ext cx="2590800" cy="99995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hapter 3 进程调度与死锁"/>
          <p:cNvSpPr/>
          <p:nvPr/>
        </p:nvSpPr>
        <p:spPr>
          <a:xfrm>
            <a:off x="9821366" y="12765819"/>
            <a:ext cx="474126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3 进程调度与死锁</a:t>
            </a:r>
          </a:p>
        </p:txBody>
      </p:sp>
      <p:sp>
        <p:nvSpPr>
          <p:cNvPr id="93" name="进程切换的含义"/>
          <p:cNvSpPr/>
          <p:nvPr/>
        </p:nvSpPr>
        <p:spPr>
          <a:xfrm>
            <a:off x="517620" y="386964"/>
            <a:ext cx="5834180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进程切换的含义</a:t>
            </a:r>
          </a:p>
        </p:txBody>
      </p:sp>
      <p:sp>
        <p:nvSpPr>
          <p:cNvPr id="94" name="第四节 进程切换"/>
          <p:cNvSpPr/>
          <p:nvPr/>
        </p:nvSpPr>
        <p:spPr>
          <a:xfrm>
            <a:off x="10670778" y="105864"/>
            <a:ext cx="30424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第四节 进程切换</a:t>
            </a:r>
          </a:p>
        </p:txBody>
      </p:sp>
      <p:sp>
        <p:nvSpPr>
          <p:cNvPr id="95" name="进程1"/>
          <p:cNvSpPr/>
          <p:nvPr/>
        </p:nvSpPr>
        <p:spPr>
          <a:xfrm>
            <a:off x="3413920" y="5179667"/>
            <a:ext cx="3270085" cy="3296925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进程1</a:t>
            </a:r>
          </a:p>
        </p:txBody>
      </p:sp>
      <p:sp>
        <p:nvSpPr>
          <p:cNvPr id="96" name="CPU"/>
          <p:cNvSpPr/>
          <p:nvPr/>
        </p:nvSpPr>
        <p:spPr>
          <a:xfrm>
            <a:off x="4339349" y="8945465"/>
            <a:ext cx="141922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CPU</a:t>
            </a:r>
          </a:p>
        </p:txBody>
      </p:sp>
      <p:sp>
        <p:nvSpPr>
          <p:cNvPr id="97" name="被选中的进程2"/>
          <p:cNvSpPr/>
          <p:nvPr/>
        </p:nvSpPr>
        <p:spPr>
          <a:xfrm>
            <a:off x="10053319" y="6362700"/>
            <a:ext cx="427736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被选中的进程2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600" y="895164"/>
            <a:ext cx="2590800" cy="999958"/>
          </a:xfrm>
          <a:prstGeom prst="rect">
            <a:avLst/>
          </a:prstGeom>
        </p:spPr>
      </p:pic>
      <p:sp>
        <p:nvSpPr>
          <p:cNvPr id="11" name="3.4 进程切换"/>
          <p:cNvSpPr/>
          <p:nvPr/>
        </p:nvSpPr>
        <p:spPr>
          <a:xfrm>
            <a:off x="113431" y="8927"/>
            <a:ext cx="1333698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1600">
                <a:solidFill>
                  <a:schemeClr val="bg1">
                    <a:lumMod val="75000"/>
                  </a:schemeClr>
                </a:solidFill>
                <a:latin typeface="SimSun" charset="-122"/>
                <a:ea typeface="SimSun" charset="-122"/>
                <a:cs typeface="SimSun" charset="-122"/>
              </a:rPr>
              <a:t>3.4 进程切换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3170</Words>
  <Application>Microsoft Macintosh PowerPoint</Application>
  <PresentationFormat>自定义</PresentationFormat>
  <Paragraphs>1423</Paragraphs>
  <Slides>116</Slides>
  <Notes>67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0" baseType="lpstr">
      <vt:lpstr>Apple Color Emoji</vt:lpstr>
      <vt:lpstr>Calibri</vt:lpstr>
      <vt:lpstr>Hannotate SC Bold</vt:lpstr>
      <vt:lpstr>Hannotate SC Regular</vt:lpstr>
      <vt:lpstr>Helvetica</vt:lpstr>
      <vt:lpstr>Helvetica Light</vt:lpstr>
      <vt:lpstr>Helvetica Neue</vt:lpstr>
      <vt:lpstr>Lantinghei SC Demibold</vt:lpstr>
      <vt:lpstr>Lantinghei SC Extralight</vt:lpstr>
      <vt:lpstr>SF Pro Display Regular</vt:lpstr>
      <vt:lpstr>SimSun</vt:lpstr>
      <vt:lpstr>华文细黑</vt:lpstr>
      <vt:lpstr>Arial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用户</cp:lastModifiedBy>
  <cp:revision>15</cp:revision>
  <dcterms:modified xsi:type="dcterms:W3CDTF">2019-11-13T06:26:33Z</dcterms:modified>
</cp:coreProperties>
</file>